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9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10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11.xml" ContentType="application/vnd.openxmlformats-officedocument.theme+xml"/>
  <Override PartName="/ppt/slideLayouts/slideLayout61.xml" ContentType="application/vnd.openxmlformats-officedocument.presentationml.slideLayout+xml"/>
  <Override PartName="/ppt/theme/theme12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7" r:id="rId2"/>
    <p:sldMasterId id="2147483671" r:id="rId3"/>
    <p:sldMasterId id="2147483679" r:id="rId4"/>
    <p:sldMasterId id="2147483687" r:id="rId5"/>
    <p:sldMasterId id="2147483693" r:id="rId6"/>
    <p:sldMasterId id="2147483697" r:id="rId7"/>
    <p:sldMasterId id="2147483705" r:id="rId8"/>
    <p:sldMasterId id="2147483727" r:id="rId9"/>
    <p:sldMasterId id="2147483733" r:id="rId10"/>
    <p:sldMasterId id="2147483737" r:id="rId11"/>
    <p:sldMasterId id="2147483745" r:id="rId12"/>
    <p:sldMasterId id="2147483819" r:id="rId13"/>
  </p:sldMasterIdLst>
  <p:notesMasterIdLst>
    <p:notesMasterId r:id="rId27"/>
  </p:notesMasterIdLst>
  <p:sldIdLst>
    <p:sldId id="256" r:id="rId14"/>
    <p:sldId id="258" r:id="rId15"/>
    <p:sldId id="288" r:id="rId16"/>
    <p:sldId id="468" r:id="rId17"/>
    <p:sldId id="263" r:id="rId18"/>
    <p:sldId id="447" r:id="rId19"/>
    <p:sldId id="305" r:id="rId20"/>
    <p:sldId id="465" r:id="rId21"/>
    <p:sldId id="270" r:id="rId22"/>
    <p:sldId id="289" r:id="rId23"/>
    <p:sldId id="469" r:id="rId24"/>
    <p:sldId id="293" r:id="rId25"/>
    <p:sldId id="26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8"/>
    <p:restoredTop sz="93076"/>
  </p:normalViewPr>
  <p:slideViewPr>
    <p:cSldViewPr snapToGrid="0" snapToObjects="1">
      <p:cViewPr varScale="1">
        <p:scale>
          <a:sx n="124" d="100"/>
          <a:sy n="124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DFC5D-1380-354B-BD29-79C728BB253A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29E65-D347-6B40-9360-0F18BB583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43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t-EE" dirty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7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2"/>
          </p:nvPr>
        </p:nvSpPr>
        <p:spPr>
          <a:xfrm>
            <a:off x="6273800" y="1629456"/>
            <a:ext cx="5666317" cy="4726895"/>
          </a:xfrm>
        </p:spPr>
        <p:txBody>
          <a:bodyPr/>
          <a:lstStyle/>
          <a:p>
            <a:pPr lvl="0" eaLnBrk="1" hangingPunct="1"/>
            <a:r>
              <a:rPr lang="en-US">
                <a:latin typeface="Century Gothic" charset="0"/>
              </a:rPr>
              <a:t>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3"/>
          </p:nvPr>
        </p:nvSpPr>
        <p:spPr>
          <a:xfrm>
            <a:off x="588433" y="1629456"/>
            <a:ext cx="5429251" cy="4726895"/>
          </a:xfrm>
        </p:spPr>
        <p:txBody>
          <a:bodyPr/>
          <a:lstStyle/>
          <a:p>
            <a:pPr lvl="0" eaLnBrk="1" hangingPunct="1"/>
            <a:r>
              <a:rPr lang="en-US">
                <a:latin typeface="Century Gothic" charset="0"/>
              </a:rPr>
              <a:t>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588433" y="609600"/>
            <a:ext cx="10972800" cy="99869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Comparison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6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4" y="432319"/>
            <a:ext cx="10972800" cy="1167881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t-EE" dirty="0"/>
              <a:t>Two Content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/>
              <a:t>SUBHEAD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4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/>
              <a:t>SUBHEAD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50"/>
            <a:ext cx="5388864" cy="3913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89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50609" y="824108"/>
            <a:ext cx="6463567" cy="54452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681" y="2918153"/>
            <a:ext cx="4559809" cy="3351221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4590" y="202651"/>
            <a:ext cx="4518900" cy="271550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019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97" y="553910"/>
            <a:ext cx="6809864" cy="5572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9570" y="2796564"/>
            <a:ext cx="4347633" cy="332960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542591" y="716030"/>
            <a:ext cx="4308627" cy="208053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1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2"/>
            <a:ext cx="7615765" cy="89535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868" y="1143001"/>
            <a:ext cx="10383031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810251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/>
              <a:t>Image information, copyright</a:t>
            </a:r>
          </a:p>
          <a:p>
            <a:pPr lvl="0"/>
            <a:endParaRPr lang="et-E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34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9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9F95-05F2-B54F-9BFE-E0DE73AF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5EF5-0582-D340-AF3C-EE83D825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28C5-F58A-5842-963B-04352387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4127-C28D-C644-9189-A311529E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AA5E-5CD8-4848-B466-B30A617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87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2380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0ACE4C-5D52-3D44-A476-6991F696EF7B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1CD3C62-EDD5-1C41-B393-B78E9251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644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4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 marL="0" indent="0" eaLnBrk="1" hangingPunct="1">
              <a:buFont typeface="Arial" charset="0"/>
              <a:buNone/>
              <a:defRPr/>
            </a:lvl1pPr>
          </a:lstStyle>
          <a:p>
            <a:pPr marL="0" indent="0" eaLnBrk="1" hangingPunct="1">
              <a:buFont typeface="Arial" charset="0"/>
              <a:buNone/>
            </a:pPr>
            <a:r>
              <a:rPr lang="en-US" dirty="0">
                <a:latin typeface="Century Gothic" charset="0"/>
              </a:rPr>
              <a:t>Regular text, left alignment.</a:t>
            </a:r>
          </a:p>
        </p:txBody>
      </p:sp>
      <p:sp>
        <p:nvSpPr>
          <p:cNvPr id="25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391901" y="6356351"/>
            <a:ext cx="749300" cy="365125"/>
          </a:xfrm>
        </p:spPr>
        <p:txBody>
          <a:bodyPr/>
          <a:lstStyle/>
          <a:p>
            <a:pPr>
              <a:defRPr/>
            </a:pPr>
            <a:fld id="{E4252345-EDC5-A345-A902-9F2F618F5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963085" y="6356351"/>
            <a:ext cx="4447116" cy="365125"/>
          </a:xfrm>
        </p:spPr>
        <p:txBody>
          <a:bodyPr/>
          <a:lstStyle/>
          <a:p>
            <a:pPr>
              <a:defRPr/>
            </a:pPr>
            <a:r>
              <a:rPr lang="en-US" sz="1000"/>
              <a:t>All Rights Owned by Audit Training International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99869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80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D6121-0245-8243-AB3F-49E1A6F20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2EF56-B7C2-0A44-8E0D-8990765C4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D0E15-910F-6640-B93B-D02185EBA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B8CB-5EB4-B042-B0D7-A0B1706E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ABFAE-0B1D-0041-AE07-34732387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62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9F95-05F2-B54F-9BFE-E0DE73AF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5EF5-0582-D340-AF3C-EE83D825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28C5-F58A-5842-963B-04352387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4127-C28D-C644-9189-A311529E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AA5E-5CD8-4848-B466-B30A617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0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0096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97" y="553910"/>
            <a:ext cx="6809864" cy="5572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9570" y="2796564"/>
            <a:ext cx="4347633" cy="332960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542591" y="716030"/>
            <a:ext cx="4308627" cy="208053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651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t-EE" dirty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79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4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 marL="0" indent="0" eaLnBrk="1" hangingPunct="1">
              <a:buFont typeface="Arial" charset="0"/>
              <a:buNone/>
              <a:defRPr/>
            </a:lvl1pPr>
          </a:lstStyle>
          <a:p>
            <a:pPr marL="0" indent="0" eaLnBrk="1" hangingPunct="1">
              <a:buFont typeface="Arial" charset="0"/>
              <a:buNone/>
            </a:pPr>
            <a:r>
              <a:rPr lang="en-US" dirty="0">
                <a:latin typeface="Century Gothic" charset="0"/>
              </a:rPr>
              <a:t>Regular text, left alignment.</a:t>
            </a:r>
          </a:p>
        </p:txBody>
      </p:sp>
      <p:sp>
        <p:nvSpPr>
          <p:cNvPr id="25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391901" y="6356351"/>
            <a:ext cx="749300" cy="365125"/>
          </a:xfrm>
        </p:spPr>
        <p:txBody>
          <a:bodyPr/>
          <a:lstStyle/>
          <a:p>
            <a:pPr>
              <a:defRPr/>
            </a:pPr>
            <a:fld id="{E4252345-EDC5-A345-A902-9F2F618F5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963085" y="6356351"/>
            <a:ext cx="4447116" cy="365125"/>
          </a:xfrm>
        </p:spPr>
        <p:txBody>
          <a:bodyPr/>
          <a:lstStyle/>
          <a:p>
            <a:pPr>
              <a:defRPr/>
            </a:pPr>
            <a:r>
              <a:rPr lang="en-US" sz="1000"/>
              <a:t>All Rights Owned by Audit Training International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99869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72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9F95-05F2-B54F-9BFE-E0DE73AF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5EF5-0582-D340-AF3C-EE83D825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28C5-F58A-5842-963B-04352387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4127-C28D-C644-9189-A311529E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AA5E-5CD8-4848-B466-B30A617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273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967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97" y="553910"/>
            <a:ext cx="6809864" cy="5572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9570" y="2796564"/>
            <a:ext cx="4347633" cy="332960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542591" y="716030"/>
            <a:ext cx="4308627" cy="208053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75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073017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90274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069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9F95-05F2-B54F-9BFE-E0DE73AF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5EF5-0582-D340-AF3C-EE83D825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28C5-F58A-5842-963B-04352387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4127-C28D-C644-9189-A311529E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AA5E-5CD8-4848-B466-B30A617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8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7537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9F95-05F2-B54F-9BFE-E0DE73AF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5EF5-0582-D340-AF3C-EE83D825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28C5-F58A-5842-963B-04352387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4127-C28D-C644-9189-A311529E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AA5E-5CD8-4848-B466-B30A617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454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428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97" y="553910"/>
            <a:ext cx="6809864" cy="5572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9570" y="2796564"/>
            <a:ext cx="4347633" cy="332960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542591" y="716030"/>
            <a:ext cx="4308627" cy="208053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663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4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 marL="0" indent="0" eaLnBrk="1" hangingPunct="1">
              <a:buFont typeface="Arial" charset="0"/>
              <a:buNone/>
              <a:defRPr/>
            </a:lvl1pPr>
          </a:lstStyle>
          <a:p>
            <a:pPr marL="0" indent="0" eaLnBrk="1" hangingPunct="1">
              <a:buFont typeface="Arial" charset="0"/>
              <a:buNone/>
            </a:pPr>
            <a:r>
              <a:rPr lang="en-US" dirty="0">
                <a:latin typeface="Century Gothic" charset="0"/>
              </a:rPr>
              <a:t>Regular text, left alignment.</a:t>
            </a:r>
          </a:p>
        </p:txBody>
      </p:sp>
      <p:sp>
        <p:nvSpPr>
          <p:cNvPr id="25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391901" y="6356351"/>
            <a:ext cx="749300" cy="365125"/>
          </a:xfrm>
        </p:spPr>
        <p:txBody>
          <a:bodyPr/>
          <a:lstStyle/>
          <a:p>
            <a:pPr>
              <a:defRPr/>
            </a:pPr>
            <a:fld id="{E4252345-EDC5-A345-A902-9F2F618F5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963085" y="6356351"/>
            <a:ext cx="4447116" cy="365125"/>
          </a:xfrm>
        </p:spPr>
        <p:txBody>
          <a:bodyPr/>
          <a:lstStyle/>
          <a:p>
            <a:pPr>
              <a:defRPr/>
            </a:pPr>
            <a:r>
              <a:rPr lang="en-US" sz="1000"/>
              <a:t>All Rights Owned by Audit Training International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99869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77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2"/>
          </p:nvPr>
        </p:nvSpPr>
        <p:spPr>
          <a:xfrm>
            <a:off x="6273800" y="1629456"/>
            <a:ext cx="5666317" cy="4726895"/>
          </a:xfrm>
        </p:spPr>
        <p:txBody>
          <a:bodyPr/>
          <a:lstStyle/>
          <a:p>
            <a:pPr lvl="0" eaLnBrk="1" hangingPunct="1"/>
            <a:r>
              <a:rPr lang="en-US">
                <a:latin typeface="Century Gothic" charset="0"/>
              </a:rPr>
              <a:t>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3"/>
          </p:nvPr>
        </p:nvSpPr>
        <p:spPr>
          <a:xfrm>
            <a:off x="588433" y="1629456"/>
            <a:ext cx="5429251" cy="4726895"/>
          </a:xfrm>
        </p:spPr>
        <p:txBody>
          <a:bodyPr/>
          <a:lstStyle/>
          <a:p>
            <a:pPr lvl="0" eaLnBrk="1" hangingPunct="1"/>
            <a:r>
              <a:rPr lang="en-US">
                <a:latin typeface="Century Gothic" charset="0"/>
              </a:rPr>
              <a:t>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588433" y="609600"/>
            <a:ext cx="10972800" cy="99869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Comparison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891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4" y="432319"/>
            <a:ext cx="10972800" cy="1167881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t-EE" dirty="0"/>
              <a:t>Two Content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/>
              <a:t>SUBHEAD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4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/>
              <a:t>SUBHEAD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50"/>
            <a:ext cx="5388864" cy="3913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575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50609" y="824108"/>
            <a:ext cx="6463567" cy="54452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681" y="2918153"/>
            <a:ext cx="4559809" cy="3351221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4590" y="202651"/>
            <a:ext cx="4518900" cy="271550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629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97" y="553910"/>
            <a:ext cx="6809864" cy="5572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9570" y="2796564"/>
            <a:ext cx="4347633" cy="332960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542591" y="716030"/>
            <a:ext cx="4308627" cy="208053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148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2"/>
            <a:ext cx="7615765" cy="89535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868" y="1143001"/>
            <a:ext cx="10383031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810251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/>
              <a:t>Image information, copyright</a:t>
            </a:r>
          </a:p>
          <a:p>
            <a:pPr lvl="0"/>
            <a:endParaRPr lang="et-E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4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51882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0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0ACE4C-5D52-3D44-A476-6991F696EF7B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1CD3C62-EDD5-1C41-B393-B78E9251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295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2718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9F95-05F2-B54F-9BFE-E0DE73AF6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5EF5-0582-D340-AF3C-EE83D825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28C5-F58A-5842-963B-04352387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4127-C28D-C644-9189-A311529E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AA5E-5CD8-4848-B466-B30A617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481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63467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97" y="553910"/>
            <a:ext cx="6809864" cy="5572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9570" y="2796564"/>
            <a:ext cx="4347633" cy="332960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542591" y="716030"/>
            <a:ext cx="4308627" cy="208053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94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t-EE" dirty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013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9F319-FB38-EC4C-906A-834F56878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924CB-2710-BD43-81C7-00E008873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6433F-A05F-8440-8061-6769AB76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33B-B0AF-964B-9287-CDC1C6F64FE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7D906-3F17-3C4E-952A-2B2DCC59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634A9-3023-B94F-9829-D1F79FA8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A5E2-ADEF-024E-9E03-48B5A986D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264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79EF-F7A2-1143-8503-FA06D925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040F8-9CB9-964B-A610-7C6824F19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A1372-4271-064E-B1F4-6F933733B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33B-B0AF-964B-9287-CDC1C6F64FE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F657B-66B2-FB48-85AD-45D99C8B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D6188-E132-C440-AFB5-688DEC94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A5E2-ADEF-024E-9E03-48B5A986D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385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646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DF5D-D849-2649-99B8-A1EEC915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A3136-3A2A-894D-883E-E35DF7C2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CD1E3-9A67-F64A-946C-842AB1B78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93BDD-8A49-3C46-8EEB-F5909E10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024D-BD62-9D44-818E-683476B1FAB9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43FB3-40A8-5A4D-88CD-5DBA7AE6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8396F-E22A-9946-88CB-2F402B04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567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798C-BEE2-644C-A4BF-E97325BA0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97404-8235-D047-8F30-C01F9443A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2CC3D-9F28-3A42-A950-44B2EA2CC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4AF15-EADB-E146-9909-8842E6775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60661-9834-A04D-B4A7-ED29B9FF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FED5D-E3B1-D542-84B9-BF8C70F4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88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40036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90274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2052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35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4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 marL="0" indent="0" eaLnBrk="1" hangingPunct="1">
              <a:buFont typeface="Arial" charset="0"/>
              <a:buNone/>
              <a:defRPr/>
            </a:lvl1pPr>
          </a:lstStyle>
          <a:p>
            <a:pPr marL="0" indent="0" eaLnBrk="1" hangingPunct="1">
              <a:buFont typeface="Arial" charset="0"/>
              <a:buNone/>
            </a:pPr>
            <a:r>
              <a:rPr lang="en-US" dirty="0">
                <a:latin typeface="Century Gothic" charset="0"/>
              </a:rPr>
              <a:t>Regular text, left alignment.</a:t>
            </a:r>
          </a:p>
        </p:txBody>
      </p:sp>
      <p:sp>
        <p:nvSpPr>
          <p:cNvPr id="25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391901" y="6356351"/>
            <a:ext cx="749300" cy="365125"/>
          </a:xfrm>
        </p:spPr>
        <p:txBody>
          <a:bodyPr/>
          <a:lstStyle/>
          <a:p>
            <a:pPr>
              <a:defRPr/>
            </a:pPr>
            <a:fld id="{E4252345-EDC5-A345-A902-9F2F618F5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963085" y="6356351"/>
            <a:ext cx="4447116" cy="365125"/>
          </a:xfrm>
        </p:spPr>
        <p:txBody>
          <a:bodyPr/>
          <a:lstStyle/>
          <a:p>
            <a:pPr>
              <a:defRPr/>
            </a:pPr>
            <a:r>
              <a:rPr lang="en-US" sz="1000"/>
              <a:t>All Rights Owned by Audit Training International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99869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463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2"/>
          </p:nvPr>
        </p:nvSpPr>
        <p:spPr>
          <a:xfrm>
            <a:off x="6273800" y="1629456"/>
            <a:ext cx="5666317" cy="4726895"/>
          </a:xfrm>
        </p:spPr>
        <p:txBody>
          <a:bodyPr/>
          <a:lstStyle/>
          <a:p>
            <a:pPr lvl="0" eaLnBrk="1" hangingPunct="1"/>
            <a:r>
              <a:rPr lang="en-US">
                <a:latin typeface="Century Gothic" charset="0"/>
              </a:rPr>
              <a:t>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3"/>
          </p:nvPr>
        </p:nvSpPr>
        <p:spPr>
          <a:xfrm>
            <a:off x="588433" y="1629456"/>
            <a:ext cx="5429251" cy="4726895"/>
          </a:xfrm>
        </p:spPr>
        <p:txBody>
          <a:bodyPr/>
          <a:lstStyle/>
          <a:p>
            <a:pPr lvl="0" eaLnBrk="1" hangingPunct="1"/>
            <a:r>
              <a:rPr lang="en-US">
                <a:latin typeface="Century Gothic" charset="0"/>
              </a:rPr>
              <a:t>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588433" y="609600"/>
            <a:ext cx="10972800" cy="99869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Comparison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755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2064" y="432319"/>
            <a:ext cx="10972800" cy="1167881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t-EE" dirty="0"/>
              <a:t>Two Content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/>
              <a:t>SUBHEAD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4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/>
              <a:t>SUBHEAD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50"/>
            <a:ext cx="5388864" cy="3913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562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50609" y="824108"/>
            <a:ext cx="6463567" cy="54452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681" y="2918153"/>
            <a:ext cx="4559809" cy="3351221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4590" y="202651"/>
            <a:ext cx="4518900" cy="271550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818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97" y="553910"/>
            <a:ext cx="6809864" cy="5572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9570" y="2796564"/>
            <a:ext cx="4347633" cy="332960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542591" y="716030"/>
            <a:ext cx="4308627" cy="208053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t-EE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5897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2"/>
            <a:ext cx="7615765" cy="89535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868" y="1143001"/>
            <a:ext cx="10383031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810251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/>
              <a:t>Image information, copyright</a:t>
            </a:r>
          </a:p>
          <a:p>
            <a:pPr lvl="0"/>
            <a:endParaRPr lang="et-E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/>
              <a:t>All Rights Owned by Audit Training International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0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82926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1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0ACE4C-5D52-3D44-A476-6991F696EF7B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1CD3C62-EDD5-1C41-B393-B78E9251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558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33B-B0AF-964B-9287-CDC1C6F64FE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FBA5E2-ADEF-024E-9E03-48B5A986D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291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33B-B0AF-964B-9287-CDC1C6F64FE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A5E2-ADEF-024E-9E03-48B5A986D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1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111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306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2249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718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387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6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90274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97670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2236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2944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90342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5458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601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987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0581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985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veerg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A389-9F3F-7D43-AE48-F73E669A92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32368" y="2413001"/>
            <a:ext cx="10723033" cy="33161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0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95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4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 marL="0" indent="0" eaLnBrk="1" hangingPunct="1">
              <a:buFont typeface="Arial" charset="0"/>
              <a:buNone/>
              <a:defRPr/>
            </a:lvl1pPr>
          </a:lstStyle>
          <a:p>
            <a:pPr marL="0" indent="0" eaLnBrk="1" hangingPunct="1">
              <a:buFont typeface="Arial" charset="0"/>
              <a:buNone/>
            </a:pPr>
            <a:r>
              <a:rPr lang="en-US" dirty="0">
                <a:latin typeface="Century Gothic" charset="0"/>
              </a:rPr>
              <a:t>Regular text, left alignment.</a:t>
            </a:r>
          </a:p>
        </p:txBody>
      </p:sp>
      <p:sp>
        <p:nvSpPr>
          <p:cNvPr id="25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391901" y="6356351"/>
            <a:ext cx="749300" cy="365125"/>
          </a:xfrm>
        </p:spPr>
        <p:txBody>
          <a:bodyPr/>
          <a:lstStyle/>
          <a:p>
            <a:pPr>
              <a:defRPr/>
            </a:pPr>
            <a:fld id="{E4252345-EDC5-A345-A902-9F2F618F5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963085" y="6356351"/>
            <a:ext cx="4447116" cy="365125"/>
          </a:xfrm>
        </p:spPr>
        <p:txBody>
          <a:bodyPr/>
          <a:lstStyle/>
          <a:p>
            <a:pPr>
              <a:defRPr/>
            </a:pPr>
            <a:r>
              <a:rPr lang="en-US" sz="1000"/>
              <a:t>All Rights Owned by Audit Training International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99869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14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58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57.xml"/><Relationship Id="rId9" Type="http://schemas.openxmlformats.org/officeDocument/2006/relationships/image" Target="../media/image2.emf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1.emf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18" Type="http://schemas.openxmlformats.org/officeDocument/2006/relationships/theme" Target="../theme/theme13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17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3.xml"/><Relationship Id="rId16" Type="http://schemas.openxmlformats.org/officeDocument/2006/relationships/slideLayout" Target="../slideLayouts/slideLayout77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5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4.em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4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Ylariba hele kurviga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36032" y="5403850"/>
            <a:ext cx="12322611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6" descr="Ylariba hele kurviga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33" y="-20638"/>
            <a:ext cx="123226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_pdf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467" y="5491163"/>
            <a:ext cx="404706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630542" y="2712487"/>
            <a:ext cx="111335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>
                <a:solidFill>
                  <a:schemeClr val="tx2">
                    <a:lumMod val="75000"/>
                  </a:schemeClr>
                </a:solidFill>
              </a:rPr>
              <a:t>Head Title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>
            <a:off x="609599" y="3888531"/>
            <a:ext cx="11154532" cy="111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33349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A009-5277-2441-8486-25B10EEF518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 descr="Ylariba hele kurviga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75" y="-29709"/>
            <a:ext cx="12354140" cy="1375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logo_pdf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144" y="5941991"/>
            <a:ext cx="3695065" cy="5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609600" y="261186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Theme header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9600" y="3754865"/>
            <a:ext cx="10972800" cy="237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Subthemes</a:t>
            </a:r>
          </a:p>
        </p:txBody>
      </p:sp>
    </p:spTree>
    <p:extLst>
      <p:ext uri="{BB962C8B-B14F-4D97-AF65-F5344CB8AC3E}">
        <p14:creationId xmlns:p14="http://schemas.microsoft.com/office/powerpoint/2010/main" val="165535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6000" kern="1200">
          <a:solidFill>
            <a:schemeClr val="accent1">
              <a:lumMod val="50000"/>
            </a:schemeClr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1828" y="1600201"/>
            <a:ext cx="109728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/>
              <a:t>Bulleted text</a:t>
            </a:r>
          </a:p>
          <a:p>
            <a:pPr lvl="1"/>
            <a:r>
              <a:rPr lang="et-EE" dirty="0"/>
              <a:t>Second level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/>
              <a:t>Fourth level</a:t>
            </a:r>
          </a:p>
          <a:p>
            <a:pPr lvl="4"/>
            <a:r>
              <a:rPr lang="et-E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3601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418" y="6356351"/>
            <a:ext cx="5048687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901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77600" y="6499226"/>
            <a:ext cx="112184" cy="857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759885" y="6499226"/>
            <a:ext cx="112183" cy="857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1" name="Picture 21" descr="logo_pdf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1" y="274638"/>
            <a:ext cx="218016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 descr="Pystiriba hele kurviga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6933" y="0"/>
            <a:ext cx="1081617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Tume triip pikali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33" y="6721475"/>
            <a:ext cx="12208933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608178" y="609600"/>
            <a:ext cx="10972801" cy="998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3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</p:sldLayoutIdLst>
  <p:txStyles>
    <p:titleStyle>
      <a:lvl1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2pPr>
      <a:lvl3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3pPr>
      <a:lvl4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4pPr>
      <a:lvl5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 baseline="0">
          <a:solidFill>
            <a:srgbClr val="7F7F7F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55000">
              <a:schemeClr val="bg1"/>
            </a:gs>
            <a:gs pos="94000">
              <a:schemeClr val="bg1">
                <a:lumMod val="75000"/>
                <a:alpha val="54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logo_pd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484" y="1757363"/>
            <a:ext cx="6041320" cy="92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Ylariba hele kurviga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90075" y="5403849"/>
            <a:ext cx="12336124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539613"/>
            <a:ext cx="10972800" cy="1485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t-EE" dirty="0"/>
              <a:t>Thank-you-note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174320"/>
            <a:ext cx="10972800" cy="881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92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5400" kern="1200">
          <a:solidFill>
            <a:schemeClr val="accent1">
              <a:lumMod val="75000"/>
            </a:schemeClr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bg1">
              <a:lumMod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A009-5277-2441-8486-25B10EEF518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 descr="Ylariba hele kurviga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75" y="-29709"/>
            <a:ext cx="12354140" cy="1375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logo_pdf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144" y="5941991"/>
            <a:ext cx="3695065" cy="5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609600" y="261186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Theme header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9600" y="3754865"/>
            <a:ext cx="10972800" cy="237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Subthemes</a:t>
            </a:r>
          </a:p>
        </p:txBody>
      </p:sp>
    </p:spTree>
    <p:extLst>
      <p:ext uri="{BB962C8B-B14F-4D97-AF65-F5344CB8AC3E}">
        <p14:creationId xmlns:p14="http://schemas.microsoft.com/office/powerpoint/2010/main" val="234566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6000" kern="1200">
          <a:solidFill>
            <a:schemeClr val="accent1">
              <a:lumMod val="50000"/>
            </a:schemeClr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1828" y="1600201"/>
            <a:ext cx="109728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/>
              <a:t>Bulleted text</a:t>
            </a:r>
          </a:p>
          <a:p>
            <a:pPr lvl="1"/>
            <a:r>
              <a:rPr lang="et-EE" dirty="0"/>
              <a:t>Second level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/>
              <a:t>Fourth level</a:t>
            </a:r>
          </a:p>
          <a:p>
            <a:pPr lvl="4"/>
            <a:r>
              <a:rPr lang="et-E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3601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418" y="6356351"/>
            <a:ext cx="5048687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901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77600" y="6499226"/>
            <a:ext cx="112184" cy="857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759885" y="6499226"/>
            <a:ext cx="112183" cy="857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1" name="Picture 21" descr="logo_pdf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1" y="274638"/>
            <a:ext cx="218016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 descr="Pystiriba hele kurviga.pdf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6933" y="0"/>
            <a:ext cx="1081617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Tume triip pikali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33" y="6721475"/>
            <a:ext cx="12208933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608178" y="609600"/>
            <a:ext cx="10972801" cy="998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1" r:id="rId8"/>
    <p:sldLayoutId id="2147483682" r:id="rId9"/>
  </p:sldLayoutIdLst>
  <p:txStyles>
    <p:titleStyle>
      <a:lvl1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2pPr>
      <a:lvl3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3pPr>
      <a:lvl4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4pPr>
      <a:lvl5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 baseline="0">
          <a:solidFill>
            <a:srgbClr val="7F7F7F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55000">
              <a:schemeClr val="bg1"/>
            </a:gs>
            <a:gs pos="94000">
              <a:schemeClr val="bg1">
                <a:lumMod val="75000"/>
                <a:alpha val="54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logo_pdf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484" y="1757363"/>
            <a:ext cx="6041320" cy="92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Ylariba hele kurviga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90075" y="5403849"/>
            <a:ext cx="12336124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539613"/>
            <a:ext cx="10972800" cy="1485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t-EE" dirty="0"/>
              <a:t>Thank-you-note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174320"/>
            <a:ext cx="10972800" cy="881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5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3" r:id="rId2"/>
    <p:sldLayoutId id="2147483684" r:id="rId3"/>
    <p:sldLayoutId id="2147483685" r:id="rId4"/>
    <p:sldLayoutId id="2147483686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5400" kern="1200">
          <a:solidFill>
            <a:schemeClr val="accent1">
              <a:lumMod val="75000"/>
            </a:schemeClr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bg1">
              <a:lumMod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Ylariba hele kurviga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36032" y="5403850"/>
            <a:ext cx="12322611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6" descr="Ylariba hele kurviga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33" y="-20638"/>
            <a:ext cx="123226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_pdf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467" y="5491163"/>
            <a:ext cx="404706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630542" y="2712487"/>
            <a:ext cx="111335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>
                <a:solidFill>
                  <a:schemeClr val="tx2">
                    <a:lumMod val="75000"/>
                  </a:schemeClr>
                </a:solidFill>
              </a:rPr>
              <a:t>Head Title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>
            <a:off x="609599" y="3888531"/>
            <a:ext cx="11154532" cy="111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2918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A009-5277-2441-8486-25B10EEF518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 descr="Ylariba hele kurviga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75" y="-29709"/>
            <a:ext cx="12354140" cy="1375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logo_pdf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144" y="5941991"/>
            <a:ext cx="3695065" cy="5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609600" y="261186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Theme header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9600" y="3754865"/>
            <a:ext cx="10972800" cy="237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Subthemes</a:t>
            </a:r>
          </a:p>
        </p:txBody>
      </p:sp>
    </p:spTree>
    <p:extLst>
      <p:ext uri="{BB962C8B-B14F-4D97-AF65-F5344CB8AC3E}">
        <p14:creationId xmlns:p14="http://schemas.microsoft.com/office/powerpoint/2010/main" val="94721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707" r:id="rId4"/>
    <p:sldLayoutId id="2147483708" r:id="rId5"/>
    <p:sldLayoutId id="2147483709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6000" kern="1200">
          <a:solidFill>
            <a:schemeClr val="accent1">
              <a:lumMod val="50000"/>
            </a:schemeClr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1828" y="1600201"/>
            <a:ext cx="109728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/>
              <a:t>Bulleted text</a:t>
            </a:r>
          </a:p>
          <a:p>
            <a:pPr lvl="1"/>
            <a:r>
              <a:rPr lang="et-EE" dirty="0"/>
              <a:t>Second level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/>
              <a:t>Fourth level</a:t>
            </a:r>
          </a:p>
          <a:p>
            <a:pPr lvl="4"/>
            <a:r>
              <a:rPr lang="et-E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3601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fld id="{EE0F8EB0-B757-9B45-970D-06404242B768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418" y="6356351"/>
            <a:ext cx="5048687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All Rights Owned by Audit Training International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901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fld id="{A975AC9F-40E6-9B43-A9E9-E377EF012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77600" y="6499226"/>
            <a:ext cx="112184" cy="857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759885" y="6499226"/>
            <a:ext cx="112183" cy="857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1" name="Picture 21" descr="logo_pdf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1" y="274638"/>
            <a:ext cx="218016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 descr="Pystiriba hele kurviga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6933" y="0"/>
            <a:ext cx="1081617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Tume triip pikali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33" y="6721475"/>
            <a:ext cx="12208933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608178" y="609600"/>
            <a:ext cx="10972801" cy="998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5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txStyles>
    <p:titleStyle>
      <a:lvl1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2pPr>
      <a:lvl3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3pPr>
      <a:lvl4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4pPr>
      <a:lvl5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 baseline="0">
          <a:solidFill>
            <a:srgbClr val="7F7F7F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55000">
              <a:schemeClr val="bg1"/>
            </a:gs>
            <a:gs pos="94000">
              <a:schemeClr val="bg1">
                <a:lumMod val="75000"/>
                <a:alpha val="54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logo_pdf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484" y="1757363"/>
            <a:ext cx="6041320" cy="92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Ylariba hele kurviga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90075" y="5403849"/>
            <a:ext cx="12336124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539613"/>
            <a:ext cx="10972800" cy="1485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t-EE" dirty="0"/>
              <a:t>Thank-you-note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174320"/>
            <a:ext cx="10972800" cy="881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941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0" r:id="rId2"/>
    <p:sldLayoutId id="2147483711" r:id="rId3"/>
    <p:sldLayoutId id="2147483712" r:id="rId4"/>
    <p:sldLayoutId id="214748371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5400" kern="1200">
          <a:solidFill>
            <a:schemeClr val="accent1">
              <a:lumMod val="75000"/>
            </a:schemeClr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bg1">
              <a:lumMod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Ylariba hele kurviga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36032" y="5403850"/>
            <a:ext cx="12322611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3603-617D-F749-873F-0324B2032A0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6" descr="Ylariba hele kurviga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33" y="-20638"/>
            <a:ext cx="123226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_pdf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467" y="5491163"/>
            <a:ext cx="404706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630542" y="2712487"/>
            <a:ext cx="111335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>
                <a:solidFill>
                  <a:schemeClr val="tx2">
                    <a:lumMod val="75000"/>
                  </a:schemeClr>
                </a:solidFill>
              </a:rPr>
              <a:t>Head Title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>
            <a:off x="609599" y="3888531"/>
            <a:ext cx="11154532" cy="111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1542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Palatino"/>
          <a:ea typeface="+mj-ea"/>
          <a:cs typeface="Palatino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nniki.lai@gmail.com" TargetMode="External"/><Relationship Id="rId1" Type="http://schemas.openxmlformats.org/officeDocument/2006/relationships/slideLayout" Target="../slideLayouts/slideLayout6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lancet.com/pdfs/journals/lancet/PIIS0140-6736(18)31612-X.pdf" TargetMode="External"/><Relationship Id="rId2" Type="http://schemas.openxmlformats.org/officeDocument/2006/relationships/hyperlink" Target="https://www.theguardian.com/society/2018/oct/09/world-mental-health-crisis-monumental-suffering-say-experts" TargetMode="External"/><Relationship Id="rId1" Type="http://schemas.openxmlformats.org/officeDocument/2006/relationships/slideLayout" Target="../slideLayouts/slideLayout6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2C9A5-3248-214B-8E17-308795516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7181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INTEGREERITUD ENNETUS- JA PEREKESKUSED </a:t>
            </a:r>
            <a:br>
              <a:rPr lang="en-US" dirty="0"/>
            </a:br>
            <a:r>
              <a:rPr lang="en-US" sz="3300" dirty="0"/>
              <a:t>PILOOTPROJEKTI TUTVUSTUS</a:t>
            </a:r>
            <a:br>
              <a:rPr lang="en-US" sz="33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22AE9-9FCC-9147-B3B2-6294F9D5F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2499" y="4146960"/>
            <a:ext cx="9144000" cy="16557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endParaRPr lang="en-US" dirty="0"/>
          </a:p>
          <a:p>
            <a:r>
              <a:rPr lang="en-US" sz="2600" dirty="0"/>
              <a:t>ANNIKI LAI</a:t>
            </a:r>
          </a:p>
          <a:p>
            <a:r>
              <a:rPr lang="en-US" sz="2600" dirty="0"/>
              <a:t>SA LAPSE HEAOLU ARENGUKESKUS</a:t>
            </a:r>
          </a:p>
          <a:p>
            <a:r>
              <a:rPr lang="en-US" sz="26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62125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B36A-EA8B-F24E-A43C-7D41C9A20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9247" y="750507"/>
            <a:ext cx="10723035" cy="819631"/>
          </a:xfrm>
        </p:spPr>
        <p:txBody>
          <a:bodyPr/>
          <a:lstStyle/>
          <a:p>
            <a:r>
              <a:rPr lang="en-US" dirty="0" err="1"/>
              <a:t>Mida</a:t>
            </a:r>
            <a:r>
              <a:rPr lang="en-US" dirty="0"/>
              <a:t> KOV </a:t>
            </a:r>
            <a:r>
              <a:rPr lang="en-US" dirty="0" err="1"/>
              <a:t>sellest</a:t>
            </a:r>
            <a:r>
              <a:rPr lang="en-US" dirty="0"/>
              <a:t> </a:t>
            </a:r>
            <a:r>
              <a:rPr lang="en-US" dirty="0" err="1"/>
              <a:t>saab</a:t>
            </a:r>
            <a:r>
              <a:rPr lang="en-US" dirty="0"/>
              <a:t>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A49-EF14-484B-8B7B-2AE28E16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87FE8-DB99-2C4A-8E6A-F146653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5DF171-855A-E441-A537-4C9ABBBDB20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589212" y="2060012"/>
            <a:ext cx="10723033" cy="3915679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/>
              <a:t>UUS TASE</a:t>
            </a:r>
          </a:p>
          <a:p>
            <a:endParaRPr lang="en-US" sz="2600" b="1" dirty="0"/>
          </a:p>
          <a:p>
            <a:r>
              <a:rPr lang="en-US" sz="2600" b="1" dirty="0"/>
              <a:t>OLLA ESIMENE JA EESKUJU</a:t>
            </a:r>
          </a:p>
          <a:p>
            <a:endParaRPr lang="en-US" sz="2600" b="1" dirty="0"/>
          </a:p>
          <a:p>
            <a:r>
              <a:rPr lang="en-US" sz="2600" b="1" dirty="0"/>
              <a:t>REAALSED JA NUMBRILISED TULEMUSED</a:t>
            </a:r>
          </a:p>
          <a:p>
            <a:endParaRPr lang="en-US" sz="2600" b="1" dirty="0"/>
          </a:p>
          <a:p>
            <a:r>
              <a:rPr lang="en-US" sz="2600" b="1" dirty="0"/>
              <a:t>ATRAKTIIVNE ELUKESKKOND</a:t>
            </a:r>
          </a:p>
          <a:p>
            <a:endParaRPr lang="en-US" sz="2600" b="1" dirty="0"/>
          </a:p>
          <a:p>
            <a:r>
              <a:rPr lang="en-US" sz="2600" b="1" dirty="0"/>
              <a:t>14 X ODAVAM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7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595CE-9749-C14A-A241-ECAD72D10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Kulud</a:t>
            </a:r>
            <a:r>
              <a:rPr lang="en-US" dirty="0"/>
              <a:t> KOV-le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EDF35-EEC2-1E41-927E-48C235EDCF2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43199" y="1905001"/>
            <a:ext cx="8712201" cy="3824110"/>
          </a:xfrm>
        </p:spPr>
        <p:txBody>
          <a:bodyPr/>
          <a:lstStyle/>
          <a:p>
            <a:r>
              <a:rPr lang="en-US" b="1" dirty="0" err="1"/>
              <a:t>Minimaalselt</a:t>
            </a:r>
            <a:r>
              <a:rPr lang="en-US" b="1" dirty="0"/>
              <a:t> 2-3 </a:t>
            </a:r>
            <a:r>
              <a:rPr lang="en-US" b="1" dirty="0" err="1"/>
              <a:t>töötegijat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peretöö</a:t>
            </a:r>
            <a:r>
              <a:rPr lang="en-US" dirty="0"/>
              <a:t> </a:t>
            </a:r>
            <a:r>
              <a:rPr lang="en-US" dirty="0" err="1"/>
              <a:t>otsest</a:t>
            </a:r>
            <a:r>
              <a:rPr lang="en-US" dirty="0"/>
              <a:t> </a:t>
            </a:r>
            <a:r>
              <a:rPr lang="en-US" dirty="0" err="1"/>
              <a:t>tegijat</a:t>
            </a:r>
            <a:endParaRPr lang="en-US" dirty="0"/>
          </a:p>
          <a:p>
            <a:pPr lvl="1"/>
            <a:r>
              <a:rPr lang="en-US" dirty="0" err="1"/>
              <a:t>Keskuse</a:t>
            </a:r>
            <a:r>
              <a:rPr lang="en-US" dirty="0"/>
              <a:t> </a:t>
            </a:r>
            <a:r>
              <a:rPr lang="en-US" dirty="0" err="1"/>
              <a:t>töö</a:t>
            </a:r>
            <a:r>
              <a:rPr lang="en-US" dirty="0"/>
              <a:t> </a:t>
            </a:r>
            <a:r>
              <a:rPr lang="en-US" dirty="0" err="1"/>
              <a:t>koordinaator</a:t>
            </a:r>
            <a:endParaRPr lang="en-US" dirty="0"/>
          </a:p>
          <a:p>
            <a:pPr lvl="1"/>
            <a:r>
              <a:rPr lang="en-US" dirty="0" err="1"/>
              <a:t>Mängutoa</a:t>
            </a:r>
            <a:r>
              <a:rPr lang="en-US" dirty="0"/>
              <a:t> </a:t>
            </a:r>
            <a:r>
              <a:rPr lang="en-US" dirty="0" err="1"/>
              <a:t>juht</a:t>
            </a:r>
            <a:r>
              <a:rPr lang="en-US" dirty="0"/>
              <a:t> / </a:t>
            </a:r>
            <a:r>
              <a:rPr lang="en-US" dirty="0" err="1"/>
              <a:t>lapsehoidja</a:t>
            </a:r>
            <a:endParaRPr lang="en-US" dirty="0"/>
          </a:p>
          <a:p>
            <a:pPr lvl="1"/>
            <a:r>
              <a:rPr lang="en-US" dirty="0" err="1"/>
              <a:t>Psühholoog-nõustaja</a:t>
            </a:r>
            <a:r>
              <a:rPr lang="en-US" dirty="0"/>
              <a:t> (</a:t>
            </a:r>
            <a:r>
              <a:rPr lang="en-US" dirty="0" err="1"/>
              <a:t>uus</a:t>
            </a:r>
            <a:r>
              <a:rPr lang="en-US" dirty="0"/>
              <a:t> </a:t>
            </a:r>
            <a:r>
              <a:rPr lang="en-US" dirty="0" err="1"/>
              <a:t>kutsestandard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Sobilikud</a:t>
            </a:r>
            <a:r>
              <a:rPr lang="en-US" b="1" dirty="0"/>
              <a:t> </a:t>
            </a:r>
            <a:r>
              <a:rPr lang="en-US" b="1" dirty="0" err="1"/>
              <a:t>ruumid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Miinimum</a:t>
            </a:r>
            <a:r>
              <a:rPr lang="en-US" dirty="0"/>
              <a:t>: </a:t>
            </a:r>
            <a:r>
              <a:rPr lang="en-US" dirty="0" err="1"/>
              <a:t>loenguruum</a:t>
            </a:r>
            <a:r>
              <a:rPr lang="en-US" dirty="0"/>
              <a:t>, </a:t>
            </a:r>
            <a:r>
              <a:rPr lang="en-US" dirty="0" err="1"/>
              <a:t>mängutuba</a:t>
            </a:r>
            <a:r>
              <a:rPr lang="en-US" dirty="0"/>
              <a:t>, </a:t>
            </a:r>
            <a:r>
              <a:rPr lang="en-US" dirty="0" err="1"/>
              <a:t>nõustamistuba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Olemasolevate</a:t>
            </a:r>
            <a:r>
              <a:rPr lang="en-US" b="1" dirty="0"/>
              <a:t> </a:t>
            </a:r>
            <a:r>
              <a:rPr lang="en-US" b="1" dirty="0" err="1"/>
              <a:t>ressursside</a:t>
            </a:r>
            <a:r>
              <a:rPr lang="en-US" b="1" dirty="0"/>
              <a:t> </a:t>
            </a:r>
            <a:r>
              <a:rPr lang="en-US" b="1" dirty="0" err="1"/>
              <a:t>suunamine</a:t>
            </a:r>
            <a:r>
              <a:rPr lang="en-US" dirty="0"/>
              <a:t> </a:t>
            </a:r>
            <a:r>
              <a:rPr lang="en-US" b="1" dirty="0" err="1"/>
              <a:t>läbi</a:t>
            </a:r>
            <a:r>
              <a:rPr lang="en-US" b="1" dirty="0"/>
              <a:t> </a:t>
            </a:r>
            <a:r>
              <a:rPr lang="en-US" b="1" dirty="0" err="1"/>
              <a:t>perekeskuse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vanemluskoolitused</a:t>
            </a:r>
            <a:r>
              <a:rPr lang="en-US" dirty="0"/>
              <a:t>, </a:t>
            </a:r>
            <a:r>
              <a:rPr lang="en-US" dirty="0" err="1"/>
              <a:t>pereteenused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3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1F870-395F-DA4A-A0D1-96A9DC0AE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365" y="335013"/>
            <a:ext cx="10723035" cy="473119"/>
          </a:xfrm>
        </p:spPr>
        <p:txBody>
          <a:bodyPr>
            <a:normAutofit fontScale="90000"/>
          </a:bodyPr>
          <a:lstStyle/>
          <a:p>
            <a:r>
              <a:rPr lang="en-US" sz="4800" dirty="0" err="1"/>
              <a:t>Muud</a:t>
            </a:r>
            <a:r>
              <a:rPr lang="en-US" sz="4800" dirty="0"/>
              <a:t> </a:t>
            </a:r>
            <a:r>
              <a:rPr lang="en-US" sz="4800" dirty="0" err="1"/>
              <a:t>rahastusallikad</a:t>
            </a:r>
            <a:endParaRPr lang="en-US" sz="4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91BD5-4C37-D44E-B97A-B5C8ABAE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837D0-B52A-034B-BE5B-203801B4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SAAGU VALGUS </a:t>
            </a:r>
            <a:r>
              <a:rPr lang="en-US"/>
              <a:t>I 2018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B95C585-C6BA-3F43-AEC7-ED49CF467C5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93190490"/>
              </p:ext>
            </p:extLst>
          </p:nvPr>
        </p:nvGraphicFramePr>
        <p:xfrm>
          <a:off x="1337856" y="1243146"/>
          <a:ext cx="9994544" cy="5231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1048">
                  <a:extLst>
                    <a:ext uri="{9D8B030D-6E8A-4147-A177-3AD203B41FA5}">
                      <a16:colId xmlns:a16="http://schemas.microsoft.com/office/drawing/2014/main" val="3631949951"/>
                    </a:ext>
                  </a:extLst>
                </a:gridCol>
                <a:gridCol w="5033496">
                  <a:extLst>
                    <a:ext uri="{9D8B030D-6E8A-4147-A177-3AD203B41FA5}">
                      <a16:colId xmlns:a16="http://schemas.microsoft.com/office/drawing/2014/main" val="4022220074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r>
                        <a:rPr lang="en-US" sz="2400" dirty="0" err="1"/>
                        <a:t>Kuluartikkel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Allikas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9356482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Keskuse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käivitamine</a:t>
                      </a:r>
                      <a:r>
                        <a:rPr lang="en-US" sz="1600" b="1" dirty="0"/>
                        <a:t>, </a:t>
                      </a:r>
                      <a:r>
                        <a:rPr lang="en-US" sz="1600" b="1" dirty="0" err="1"/>
                        <a:t>kvaliteediarendus</a:t>
                      </a:r>
                      <a:r>
                        <a:rPr lang="en-US" sz="1600" b="1" dirty="0"/>
                        <a:t>, </a:t>
                      </a:r>
                      <a:r>
                        <a:rPr lang="en-US" sz="1600" b="1" dirty="0" err="1"/>
                        <a:t>mõjuhindamine</a:t>
                      </a:r>
                      <a:endParaRPr lang="en-US" sz="16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ARENGUKESKUSE </a:t>
                      </a:r>
                      <a:r>
                        <a:rPr lang="en-US" sz="1600" b="1" dirty="0" err="1"/>
                        <a:t>tasuta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oskusteave</a:t>
                      </a:r>
                      <a:r>
                        <a:rPr lang="en-US" sz="1600" b="1" dirty="0"/>
                        <a:t> (u 57 000 </a:t>
                      </a:r>
                      <a:r>
                        <a:rPr lang="en-US" sz="1600" b="1" dirty="0" err="1"/>
                        <a:t>eurot</a:t>
                      </a:r>
                      <a:r>
                        <a:rPr lang="en-US" sz="1600" b="1" dirty="0"/>
                        <a:t>)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149284498"/>
                  </a:ext>
                </a:extLst>
              </a:tr>
              <a:tr h="481320">
                <a:tc>
                  <a:txBody>
                    <a:bodyPr/>
                    <a:lstStyle/>
                    <a:p>
                      <a:r>
                        <a:rPr lang="en-US" sz="1600" dirty="0" err="1"/>
                        <a:t>Ämmaemanda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koduvisiit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Koostöö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Viljandi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Haiglaga</a:t>
                      </a:r>
                      <a:r>
                        <a:rPr lang="en-US" sz="1600" dirty="0"/>
                        <a:t> - </a:t>
                      </a:r>
                      <a:r>
                        <a:rPr lang="en-US" sz="1600" dirty="0" err="1"/>
                        <a:t>Haigekassa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hinnakirja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raames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56748602"/>
                  </a:ext>
                </a:extLst>
              </a:tr>
              <a:tr h="491817">
                <a:tc>
                  <a:txBody>
                    <a:bodyPr/>
                    <a:lstStyle/>
                    <a:p>
                      <a:r>
                        <a:rPr lang="en-US" sz="1600" dirty="0" err="1"/>
                        <a:t>Tervisenõustamine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Koostöö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Viljandi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Haiglaga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163449681"/>
                  </a:ext>
                </a:extLst>
              </a:tr>
              <a:tr h="594891">
                <a:tc>
                  <a:txBody>
                    <a:bodyPr/>
                    <a:lstStyle/>
                    <a:p>
                      <a:r>
                        <a:rPr lang="en-US" sz="1600" dirty="0" err="1"/>
                        <a:t>Imelised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aastad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programm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50% </a:t>
                      </a:r>
                      <a:r>
                        <a:rPr lang="en-US" sz="1600" dirty="0" err="1"/>
                        <a:t>grupijuhi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töötasust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Tervise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Arengu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Instituut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05714723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dirty="0"/>
                        <a:t>Family Group Conferences (</a:t>
                      </a:r>
                      <a:r>
                        <a:rPr lang="en-US" sz="1600" dirty="0" err="1"/>
                        <a:t>uus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perede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jõustamise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meetod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HMN </a:t>
                      </a:r>
                      <a:r>
                        <a:rPr lang="en-US" sz="1600" dirty="0" err="1"/>
                        <a:t>või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muud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fondid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34946644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Kliinilisele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psühholoogile</a:t>
                      </a:r>
                      <a:r>
                        <a:rPr lang="en-US" sz="1600" dirty="0"/>
                        <a:t> ja </a:t>
                      </a:r>
                      <a:r>
                        <a:rPr lang="en-US" sz="1600" dirty="0" err="1"/>
                        <a:t>logopeedile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suunamine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Perearsti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teraapiafond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omaosalus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23786036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Vaimse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tervise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keskusse</a:t>
                      </a:r>
                      <a:r>
                        <a:rPr lang="en-US" sz="1600" dirty="0"/>
                        <a:t> ja </a:t>
                      </a:r>
                      <a:r>
                        <a:rPr lang="en-US" sz="1600" dirty="0" err="1"/>
                        <a:t>psühhiaatrile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suunamine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Haigekassa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omaosalus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5365538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Muud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kulud</a:t>
                      </a:r>
                      <a:r>
                        <a:rPr lang="en-US" sz="1600" dirty="0"/>
                        <a:t> (</a:t>
                      </a:r>
                      <a:r>
                        <a:rPr lang="en-US" sz="1600" dirty="0" err="1"/>
                        <a:t>üritused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loengud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tugigrupid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täiendavad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programmid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jms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ARENGUKESKUS </a:t>
                      </a:r>
                      <a:r>
                        <a:rPr lang="en-US" sz="1600" dirty="0" err="1"/>
                        <a:t>soovib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kaasata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eraettevõtjaid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30380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288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5F2883A-3E41-1F4C-82D5-8CB25DB8E6AF}"/>
              </a:ext>
            </a:extLst>
          </p:cNvPr>
          <p:cNvSpPr txBox="1">
            <a:spLocks/>
          </p:cNvSpPr>
          <p:nvPr/>
        </p:nvSpPr>
        <p:spPr>
          <a:xfrm>
            <a:off x="838077" y="5844282"/>
            <a:ext cx="2941102" cy="58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38E64E7-2E9F-CE42-B5A1-3DDE255664E4}"/>
              </a:ext>
            </a:extLst>
          </p:cNvPr>
          <p:cNvSpPr txBox="1">
            <a:spLocks/>
          </p:cNvSpPr>
          <p:nvPr/>
        </p:nvSpPr>
        <p:spPr>
          <a:xfrm>
            <a:off x="6588739" y="3370470"/>
            <a:ext cx="2941102" cy="58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0EFAC7-F9E3-D547-B08C-C34521F4EE52}"/>
              </a:ext>
            </a:extLst>
          </p:cNvPr>
          <p:cNvSpPr txBox="1"/>
          <p:nvPr/>
        </p:nvSpPr>
        <p:spPr>
          <a:xfrm>
            <a:off x="5966228" y="3175261"/>
            <a:ext cx="55489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err="1"/>
              <a:t>Kontakt</a:t>
            </a:r>
            <a:r>
              <a:rPr lang="en-US" sz="2200" u="sng"/>
              <a:t>: </a:t>
            </a:r>
          </a:p>
          <a:p>
            <a:endParaRPr lang="en-US" sz="2200" u="sng"/>
          </a:p>
          <a:p>
            <a:r>
              <a:rPr lang="en-US" sz="2200"/>
              <a:t>Anniki Lai</a:t>
            </a:r>
          </a:p>
          <a:p>
            <a:r>
              <a:rPr lang="en-US" sz="2200"/>
              <a:t>Lapse </a:t>
            </a:r>
            <a:r>
              <a:rPr lang="en-US" sz="2200" err="1"/>
              <a:t>Heaolu</a:t>
            </a:r>
            <a:r>
              <a:rPr lang="en-US" sz="2200"/>
              <a:t> </a:t>
            </a:r>
            <a:r>
              <a:rPr lang="en-US" sz="2200" err="1"/>
              <a:t>Arengukeskuse</a:t>
            </a:r>
            <a:r>
              <a:rPr lang="en-US" sz="2200"/>
              <a:t> </a:t>
            </a:r>
            <a:r>
              <a:rPr lang="en-US" sz="2200" err="1"/>
              <a:t>juhatuse</a:t>
            </a:r>
            <a:r>
              <a:rPr lang="en-US" sz="2200"/>
              <a:t> </a:t>
            </a:r>
            <a:r>
              <a:rPr lang="en-US" sz="2200" err="1"/>
              <a:t>liige</a:t>
            </a:r>
            <a:endParaRPr lang="en-US" sz="2200"/>
          </a:p>
          <a:p>
            <a:r>
              <a:rPr lang="en-US" sz="2200">
                <a:hlinkClick r:id="rId2"/>
              </a:rPr>
              <a:t>anniki.lai@gmail.com</a:t>
            </a:r>
            <a:endParaRPr lang="en-US" sz="2200"/>
          </a:p>
          <a:p>
            <a:r>
              <a:rPr lang="en-US" sz="2200"/>
              <a:t>Tel. 56982289</a:t>
            </a:r>
          </a:p>
        </p:txBody>
      </p:sp>
    </p:spTree>
    <p:extLst>
      <p:ext uri="{BB962C8B-B14F-4D97-AF65-F5344CB8AC3E}">
        <p14:creationId xmlns:p14="http://schemas.microsoft.com/office/powerpoint/2010/main" val="138894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11EB-0D48-8442-89EF-8B0EED2A9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/>
              <a:t>PILOOTPROJEKT 2019-2021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C6226-F0E2-F940-B045-0CFC694A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1810" y="1599344"/>
            <a:ext cx="9267166" cy="4267200"/>
          </a:xfrm>
        </p:spPr>
        <p:txBody>
          <a:bodyPr>
            <a:normAutofit/>
          </a:bodyPr>
          <a:lstStyle/>
          <a:p>
            <a:r>
              <a:rPr lang="en-US" sz="2600" b="1" dirty="0"/>
              <a:t>2-4 KOV-s </a:t>
            </a:r>
            <a:r>
              <a:rPr lang="en-US" sz="2600" b="1" dirty="0" err="1"/>
              <a:t>luuakse</a:t>
            </a:r>
            <a:r>
              <a:rPr lang="en-US" sz="2600" b="1"/>
              <a:t> </a:t>
            </a:r>
            <a:r>
              <a:rPr lang="en-US" sz="2600" b="1" err="1"/>
              <a:t>ennetus</a:t>
            </a:r>
            <a:r>
              <a:rPr lang="en-US" sz="2600" b="1"/>
              <a:t>-ja </a:t>
            </a:r>
            <a:r>
              <a:rPr lang="en-US" sz="2600" b="1" err="1"/>
              <a:t>pereteenuste</a:t>
            </a:r>
            <a:r>
              <a:rPr lang="en-US" sz="2600" b="1"/>
              <a:t> </a:t>
            </a:r>
            <a:r>
              <a:rPr lang="en-US" sz="2600" b="1" err="1"/>
              <a:t>keskused</a:t>
            </a:r>
            <a:endParaRPr lang="en-US" sz="2600" b="1"/>
          </a:p>
          <a:p>
            <a:r>
              <a:rPr lang="en-US" sz="2600"/>
              <a:t>KOV </a:t>
            </a:r>
            <a:r>
              <a:rPr lang="en-US" sz="2600" err="1"/>
              <a:t>seadusjärgne</a:t>
            </a:r>
            <a:r>
              <a:rPr lang="en-US" sz="2600"/>
              <a:t> </a:t>
            </a:r>
            <a:r>
              <a:rPr lang="en-US" sz="2600" err="1"/>
              <a:t>kohustus</a:t>
            </a:r>
            <a:r>
              <a:rPr lang="en-US" sz="2600"/>
              <a:t> </a:t>
            </a:r>
            <a:r>
              <a:rPr lang="en-US" sz="2600" err="1"/>
              <a:t>ennetada</a:t>
            </a:r>
            <a:r>
              <a:rPr lang="en-US" sz="2600"/>
              <a:t> </a:t>
            </a:r>
            <a:r>
              <a:rPr lang="en-US" sz="2600" err="1"/>
              <a:t>lastega</a:t>
            </a:r>
            <a:r>
              <a:rPr lang="en-US" sz="2600"/>
              <a:t> </a:t>
            </a:r>
            <a:r>
              <a:rPr lang="en-US" sz="2600" err="1"/>
              <a:t>perede</a:t>
            </a:r>
            <a:r>
              <a:rPr lang="en-US" sz="2600"/>
              <a:t> </a:t>
            </a:r>
            <a:r>
              <a:rPr lang="en-US" sz="2600" err="1"/>
              <a:t>probleeme</a:t>
            </a:r>
            <a:endParaRPr lang="en-US" sz="2600"/>
          </a:p>
          <a:p>
            <a:r>
              <a:rPr lang="en-US" sz="2600" err="1"/>
              <a:t>Rõhk</a:t>
            </a:r>
            <a:r>
              <a:rPr lang="en-US" sz="2600"/>
              <a:t> </a:t>
            </a:r>
            <a:r>
              <a:rPr lang="en-US" sz="2600" err="1"/>
              <a:t>endiselt</a:t>
            </a:r>
            <a:r>
              <a:rPr lang="en-US" sz="2600"/>
              <a:t> </a:t>
            </a:r>
            <a:r>
              <a:rPr lang="en-US" sz="2600" err="1"/>
              <a:t>tagajärgedel</a:t>
            </a:r>
            <a:r>
              <a:rPr lang="en-US" sz="2600"/>
              <a:t> </a:t>
            </a:r>
            <a:r>
              <a:rPr lang="en-US" sz="2600" err="1"/>
              <a:t>või</a:t>
            </a:r>
            <a:r>
              <a:rPr lang="en-US" sz="2600"/>
              <a:t> </a:t>
            </a:r>
            <a:r>
              <a:rPr lang="en-US" sz="2600" err="1"/>
              <a:t>riskidega</a:t>
            </a:r>
            <a:r>
              <a:rPr lang="en-US" sz="2600"/>
              <a:t> </a:t>
            </a:r>
            <a:r>
              <a:rPr lang="en-US" sz="2600" err="1"/>
              <a:t>tegelemisel</a:t>
            </a:r>
            <a:endParaRPr lang="en-US" sz="2600"/>
          </a:p>
          <a:p>
            <a:r>
              <a:rPr lang="en-US" sz="2600" err="1"/>
              <a:t>Teaduspõhine</a:t>
            </a:r>
            <a:r>
              <a:rPr lang="en-US" sz="2600"/>
              <a:t> </a:t>
            </a:r>
            <a:r>
              <a:rPr lang="en-US" sz="2600" err="1"/>
              <a:t>lähenemine</a:t>
            </a:r>
            <a:r>
              <a:rPr lang="en-US" sz="2600"/>
              <a:t> – </a:t>
            </a:r>
            <a:r>
              <a:rPr lang="en-US" sz="2600" err="1"/>
              <a:t>tegevuste</a:t>
            </a:r>
            <a:r>
              <a:rPr lang="en-US" sz="2600"/>
              <a:t> </a:t>
            </a:r>
            <a:r>
              <a:rPr lang="en-US" sz="2600" err="1"/>
              <a:t>mõjuhindamine</a:t>
            </a:r>
            <a:r>
              <a:rPr lang="en-US" sz="2600"/>
              <a:t> </a:t>
            </a:r>
          </a:p>
          <a:p>
            <a:r>
              <a:rPr lang="en-US" sz="2600" err="1"/>
              <a:t>Keskust</a:t>
            </a:r>
            <a:r>
              <a:rPr lang="en-US" sz="2600"/>
              <a:t> </a:t>
            </a:r>
            <a:r>
              <a:rPr lang="en-US" sz="2600" err="1"/>
              <a:t>haldab</a:t>
            </a:r>
            <a:r>
              <a:rPr lang="en-US" sz="2600"/>
              <a:t> KOV </a:t>
            </a:r>
          </a:p>
          <a:p>
            <a:r>
              <a:rPr lang="en-US" sz="2600"/>
              <a:t>Lapse </a:t>
            </a:r>
            <a:r>
              <a:rPr lang="en-US" sz="2600" err="1"/>
              <a:t>Heaolu</a:t>
            </a:r>
            <a:r>
              <a:rPr lang="en-US" sz="2600"/>
              <a:t> </a:t>
            </a:r>
            <a:r>
              <a:rPr lang="en-US" sz="2600" err="1"/>
              <a:t>Arengukeskuse</a:t>
            </a:r>
            <a:r>
              <a:rPr lang="en-US" sz="2600"/>
              <a:t> </a:t>
            </a:r>
            <a:r>
              <a:rPr lang="en-US" sz="2600" err="1"/>
              <a:t>tasuta</a:t>
            </a:r>
            <a:r>
              <a:rPr lang="en-US" sz="2600"/>
              <a:t> </a:t>
            </a:r>
            <a:r>
              <a:rPr lang="en-US" sz="2600" err="1"/>
              <a:t>arendustugi</a:t>
            </a:r>
            <a:endParaRPr lang="en-US" sz="2600"/>
          </a:p>
          <a:p>
            <a:pPr marL="0" indent="0">
              <a:buNone/>
            </a:pPr>
            <a:endParaRPr lang="en-US" sz="3600" b="1"/>
          </a:p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3008D-F9C0-0F42-B2C2-F1C6DE411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6484" y="6268860"/>
            <a:ext cx="4114800" cy="365125"/>
          </a:xfrm>
        </p:spPr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LAPSE HEAOLU ARENGUKESKUS</a:t>
            </a:r>
            <a:r>
              <a:rPr lang="en-US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404513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C785B-E571-A649-A82F-6F47D8E04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/>
              <a:t>Sihtrühm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79E58B-D203-6547-8E4B-54BAE602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39211CD5-9037-8A4B-87C7-3DE164B4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6484" y="6268860"/>
            <a:ext cx="4114800" cy="365125"/>
          </a:xfrm>
        </p:spPr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LAPSE HEAOLU ARENGUKESKUS</a:t>
            </a:r>
            <a:r>
              <a:rPr lang="en-US"/>
              <a:t>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C74432-40D0-EF4E-BE49-77F95FF9A2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376233" y="2359664"/>
            <a:ext cx="10723033" cy="33161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err="1"/>
              <a:t>Kõik</a:t>
            </a:r>
            <a:r>
              <a:rPr lang="en-US" sz="2200"/>
              <a:t> </a:t>
            </a:r>
            <a:r>
              <a:rPr lang="en-US" sz="2200" err="1"/>
              <a:t>omavalitsuse</a:t>
            </a:r>
            <a:r>
              <a:rPr lang="en-US" sz="2200"/>
              <a:t> </a:t>
            </a:r>
            <a:r>
              <a:rPr lang="en-US" sz="2200" err="1"/>
              <a:t>lastega</a:t>
            </a:r>
            <a:r>
              <a:rPr lang="en-US" sz="2200"/>
              <a:t> </a:t>
            </a:r>
            <a:r>
              <a:rPr lang="en-US" sz="2200" err="1"/>
              <a:t>pered</a:t>
            </a:r>
            <a:r>
              <a:rPr lang="en-US" sz="2200"/>
              <a:t>.</a:t>
            </a:r>
          </a:p>
          <a:p>
            <a:pPr marL="0" indent="0">
              <a:buNone/>
            </a:pPr>
            <a:endParaRPr lang="en-US" sz="2200" b="1"/>
          </a:p>
          <a:p>
            <a:pPr marL="0" indent="0">
              <a:buNone/>
            </a:pPr>
            <a:r>
              <a:rPr lang="en-US" sz="2200" b="1"/>
              <a:t>FOOKUS</a:t>
            </a:r>
            <a:r>
              <a:rPr lang="en-US" sz="2200"/>
              <a:t>: </a:t>
            </a:r>
            <a:r>
              <a:rPr lang="en-US" sz="2200" err="1"/>
              <a:t>rasedusaegne</a:t>
            </a:r>
            <a:r>
              <a:rPr lang="en-US" sz="2200"/>
              <a:t> </a:t>
            </a:r>
            <a:r>
              <a:rPr lang="en-US" sz="2200" err="1"/>
              <a:t>periood</a:t>
            </a:r>
            <a:r>
              <a:rPr lang="en-US" sz="2200"/>
              <a:t> </a:t>
            </a:r>
            <a:r>
              <a:rPr lang="en-US" sz="2200" err="1"/>
              <a:t>ning</a:t>
            </a:r>
            <a:r>
              <a:rPr lang="en-US" sz="2200"/>
              <a:t> </a:t>
            </a:r>
            <a:r>
              <a:rPr lang="en-US" sz="2200" err="1"/>
              <a:t>kuni</a:t>
            </a:r>
            <a:r>
              <a:rPr lang="en-US" sz="2200"/>
              <a:t> lapse </a:t>
            </a:r>
            <a:r>
              <a:rPr lang="en-US" sz="2200" err="1"/>
              <a:t>kooliminekuni</a:t>
            </a:r>
            <a:endParaRPr lang="en-US" sz="2200"/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72288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6418D-C8B7-6F49-A001-C44207389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473" y="117199"/>
            <a:ext cx="9080084" cy="879394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err="1"/>
              <a:t>Integreeritud</a:t>
            </a:r>
            <a:r>
              <a:rPr lang="en-US"/>
              <a:t> </a:t>
            </a:r>
            <a:r>
              <a:rPr lang="en-US" err="1"/>
              <a:t>teenuseosutamine</a:t>
            </a:r>
            <a:r>
              <a:rPr lang="en-US"/>
              <a:t>: </a:t>
            </a:r>
            <a:r>
              <a:rPr lang="en-US" err="1"/>
              <a:t>Skandinaavia</a:t>
            </a:r>
            <a:r>
              <a:rPr lang="en-US"/>
              <a:t> </a:t>
            </a:r>
            <a:r>
              <a:rPr lang="en-US" err="1"/>
              <a:t>perekeskuste</a:t>
            </a:r>
            <a:r>
              <a:rPr lang="en-US"/>
              <a:t> </a:t>
            </a:r>
            <a:r>
              <a:rPr lang="en-US" err="1"/>
              <a:t>mudel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0AFE6A-A380-9247-8F89-67B4F449D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915" y="1305919"/>
            <a:ext cx="7920495" cy="44115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122291-6191-1F41-A2A5-93925EC78044}"/>
              </a:ext>
            </a:extLst>
          </p:cNvPr>
          <p:cNvSpPr txBox="1"/>
          <p:nvPr/>
        </p:nvSpPr>
        <p:spPr>
          <a:xfrm>
            <a:off x="1147339" y="1368665"/>
            <a:ext cx="3278458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err="1"/>
              <a:t>Peresid</a:t>
            </a:r>
            <a:r>
              <a:rPr lang="en-US" b="1" dirty="0"/>
              <a:t> </a:t>
            </a:r>
            <a:r>
              <a:rPr lang="en-US" b="1" dirty="0" err="1"/>
              <a:t>toetavad</a:t>
            </a:r>
            <a:r>
              <a:rPr lang="en-US" b="1" dirty="0"/>
              <a:t> </a:t>
            </a:r>
            <a:r>
              <a:rPr lang="en-US" b="1" dirty="0" err="1"/>
              <a:t>meetmed</a:t>
            </a:r>
            <a:r>
              <a:rPr lang="en-US" b="1" dirty="0"/>
              <a:t> </a:t>
            </a:r>
            <a:r>
              <a:rPr lang="en-US" b="1" dirty="0" err="1"/>
              <a:t>ühe</a:t>
            </a:r>
            <a:r>
              <a:rPr lang="en-US" b="1" dirty="0"/>
              <a:t> </a:t>
            </a:r>
            <a:r>
              <a:rPr lang="en-US" b="1" dirty="0" err="1"/>
              <a:t>katuse</a:t>
            </a:r>
            <a:r>
              <a:rPr lang="en-US" b="1" dirty="0"/>
              <a:t> all</a:t>
            </a:r>
          </a:p>
          <a:p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err="1"/>
              <a:t>Interdistsiplinaarne</a:t>
            </a:r>
            <a:r>
              <a:rPr lang="en-US" b="1" dirty="0"/>
              <a:t> </a:t>
            </a:r>
            <a:r>
              <a:rPr lang="en-US" b="1" dirty="0" err="1"/>
              <a:t>meeskonnatöö</a:t>
            </a:r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err="1"/>
              <a:t>Pereteenuste</a:t>
            </a:r>
            <a:r>
              <a:rPr lang="en-US" b="1" dirty="0"/>
              <a:t> </a:t>
            </a:r>
            <a:r>
              <a:rPr lang="en-US" b="1" dirty="0" err="1"/>
              <a:t>kättesaadavus</a:t>
            </a:r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err="1"/>
              <a:t>Tegevuse</a:t>
            </a:r>
            <a:r>
              <a:rPr lang="en-US" b="1" dirty="0"/>
              <a:t> </a:t>
            </a:r>
            <a:r>
              <a:rPr lang="en-US" b="1" dirty="0" err="1"/>
              <a:t>professionaalsus</a:t>
            </a:r>
            <a:r>
              <a:rPr lang="en-US" b="1" dirty="0"/>
              <a:t> ja </a:t>
            </a:r>
            <a:r>
              <a:rPr lang="en-US" b="1" dirty="0" err="1"/>
              <a:t>mõjusus</a:t>
            </a:r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endParaRPr lang="en-US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/>
              <a:t>UUED MEETODID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80CBC9-7D1A-5A43-B931-23F3AB19F97C}"/>
              </a:ext>
            </a:extLst>
          </p:cNvPr>
          <p:cNvSpPr txBox="1"/>
          <p:nvPr/>
        </p:nvSpPr>
        <p:spPr>
          <a:xfrm>
            <a:off x="4055915" y="5820936"/>
            <a:ext cx="7920495" cy="86177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err="1"/>
              <a:t>Tervishoid</a:t>
            </a:r>
            <a:r>
              <a:rPr lang="en-US" sz="1600"/>
              <a:t>			</a:t>
            </a:r>
            <a:r>
              <a:rPr lang="en-US" sz="1600" err="1"/>
              <a:t>Pedagoogilis-psühholoogilised</a:t>
            </a:r>
            <a:r>
              <a:rPr lang="en-US" sz="1600"/>
              <a:t> </a:t>
            </a:r>
            <a:r>
              <a:rPr lang="en-US" sz="1600" err="1"/>
              <a:t>teenused</a:t>
            </a:r>
            <a:endParaRPr lang="en-US" sz="1600"/>
          </a:p>
          <a:p>
            <a:r>
              <a:rPr lang="en-US" sz="1600" err="1"/>
              <a:t>Sotsiaalhoolekanne</a:t>
            </a:r>
            <a:r>
              <a:rPr lang="en-US" sz="1600"/>
              <a:t>		</a:t>
            </a:r>
            <a:r>
              <a:rPr lang="en-US" sz="1600" err="1"/>
              <a:t>Avatud</a:t>
            </a:r>
            <a:r>
              <a:rPr lang="en-US" sz="1600"/>
              <a:t> </a:t>
            </a:r>
            <a:r>
              <a:rPr lang="en-US" sz="1600" err="1"/>
              <a:t>mängutuba</a:t>
            </a:r>
            <a:r>
              <a:rPr lang="en-US" sz="1600"/>
              <a:t>/</a:t>
            </a:r>
            <a:r>
              <a:rPr lang="en-US" sz="1600" err="1"/>
              <a:t>lapsehoid</a:t>
            </a:r>
            <a:endParaRPr lang="en-US" sz="1600"/>
          </a:p>
          <a:p>
            <a:r>
              <a:rPr lang="en-US" sz="1600" err="1"/>
              <a:t>Universaalne</a:t>
            </a:r>
            <a:r>
              <a:rPr lang="en-US" sz="1600"/>
              <a:t> </a:t>
            </a:r>
            <a:r>
              <a:rPr lang="en-US" sz="1600" err="1"/>
              <a:t>koduvisiit</a:t>
            </a:r>
            <a:r>
              <a:rPr lang="en-US" sz="1600"/>
              <a:t>	                 </a:t>
            </a:r>
            <a:r>
              <a:rPr lang="en-US" sz="1600" err="1"/>
              <a:t>Skriinimine</a:t>
            </a:r>
            <a:r>
              <a:rPr 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1052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A6062-BB50-0F4E-B1D1-172C66EFA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411" y="624110"/>
            <a:ext cx="9657708" cy="1307432"/>
          </a:xfrm>
        </p:spPr>
        <p:txBody>
          <a:bodyPr>
            <a:normAutofit/>
          </a:bodyPr>
          <a:lstStyle/>
          <a:p>
            <a:r>
              <a:rPr lang="en-US" sz="3800" b="1"/>
              <a:t>ENNETUS- JA PEREKESKUSTE LÄHTEKOHAD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706BA-514E-884B-88B0-98D6F8A57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sz="2600" b="1" err="1"/>
              <a:t>Universaalne</a:t>
            </a:r>
            <a:r>
              <a:rPr lang="en-US" sz="2600" b="1"/>
              <a:t> </a:t>
            </a:r>
            <a:r>
              <a:rPr lang="en-US" sz="2600" b="1" err="1"/>
              <a:t>ennetus</a:t>
            </a:r>
            <a:r>
              <a:rPr lang="en-US" sz="2600"/>
              <a:t> </a:t>
            </a:r>
            <a:r>
              <a:rPr lang="en-US" sz="2600" b="1"/>
              <a:t>ja</a:t>
            </a:r>
            <a:r>
              <a:rPr lang="en-US" sz="2600"/>
              <a:t> </a:t>
            </a:r>
            <a:r>
              <a:rPr lang="en-US" sz="2600" b="1" err="1"/>
              <a:t>varane</a:t>
            </a:r>
            <a:r>
              <a:rPr lang="en-US" sz="2600" b="1"/>
              <a:t> </a:t>
            </a:r>
            <a:r>
              <a:rPr lang="en-US" sz="2600" b="1" err="1"/>
              <a:t>sekkumine</a:t>
            </a:r>
            <a:r>
              <a:rPr lang="en-US" sz="2600" b="1"/>
              <a:t> </a:t>
            </a:r>
          </a:p>
          <a:p>
            <a:endParaRPr lang="en-US" sz="2600" b="1"/>
          </a:p>
          <a:p>
            <a:r>
              <a:rPr lang="en-US" sz="2600" b="1"/>
              <a:t>Lapse </a:t>
            </a:r>
            <a:r>
              <a:rPr lang="en-US" sz="2600" b="1" err="1"/>
              <a:t>arengu</a:t>
            </a:r>
            <a:r>
              <a:rPr lang="en-US" sz="2600" b="1"/>
              <a:t> </a:t>
            </a:r>
            <a:r>
              <a:rPr lang="en-US" sz="2600" b="1" err="1"/>
              <a:t>toetamine</a:t>
            </a:r>
            <a:r>
              <a:rPr lang="en-US" sz="2600" b="1"/>
              <a:t> </a:t>
            </a:r>
            <a:r>
              <a:rPr lang="en-US" sz="2600" b="1" err="1"/>
              <a:t>läbi</a:t>
            </a:r>
            <a:r>
              <a:rPr lang="en-US" sz="2600" b="1"/>
              <a:t> </a:t>
            </a:r>
            <a:r>
              <a:rPr lang="en-US" sz="2600" b="1" err="1"/>
              <a:t>vanemluse</a:t>
            </a:r>
            <a:r>
              <a:rPr lang="en-US" sz="2600" b="1"/>
              <a:t> </a:t>
            </a:r>
            <a:r>
              <a:rPr lang="en-US" sz="2600" b="1" err="1"/>
              <a:t>toetamine</a:t>
            </a:r>
            <a:endParaRPr lang="en-US" sz="2600" b="1"/>
          </a:p>
          <a:p>
            <a:pPr marL="0" indent="0">
              <a:buNone/>
            </a:pPr>
            <a:endParaRPr lang="en-US" sz="2600" b="1"/>
          </a:p>
          <a:p>
            <a:r>
              <a:rPr lang="en-US" sz="2600" b="1" err="1"/>
              <a:t>Integreeritud</a:t>
            </a:r>
            <a:r>
              <a:rPr lang="en-US" sz="2600" b="1"/>
              <a:t> </a:t>
            </a:r>
            <a:r>
              <a:rPr lang="en-US" sz="2600" b="1" err="1"/>
              <a:t>lähenemine</a:t>
            </a:r>
            <a:endParaRPr lang="en-US" sz="2600" b="1"/>
          </a:p>
          <a:p>
            <a:endParaRPr lang="en-US" sz="2600"/>
          </a:p>
          <a:p>
            <a:r>
              <a:rPr lang="en-US" sz="2600" b="1" err="1"/>
              <a:t>Mõjusad</a:t>
            </a:r>
            <a:r>
              <a:rPr lang="en-US" sz="2600" b="1"/>
              <a:t> </a:t>
            </a:r>
            <a:r>
              <a:rPr lang="en-US" sz="2600" b="1" err="1"/>
              <a:t>teenused</a:t>
            </a:r>
            <a:r>
              <a:rPr lang="en-US" sz="2600" b="1"/>
              <a:t> </a:t>
            </a:r>
          </a:p>
          <a:p>
            <a:endParaRPr lang="en-US" sz="2600" b="1"/>
          </a:p>
          <a:p>
            <a:r>
              <a:rPr lang="en-US" sz="2600" b="1" err="1"/>
              <a:t>Kogukonnatugi</a:t>
            </a:r>
            <a:r>
              <a:rPr lang="en-US" sz="2600" b="1"/>
              <a:t> ja </a:t>
            </a:r>
            <a:r>
              <a:rPr lang="en-US" sz="2600" b="1" err="1"/>
              <a:t>abi</a:t>
            </a:r>
            <a:r>
              <a:rPr lang="en-US" sz="2600" b="1"/>
              <a:t> “</a:t>
            </a:r>
            <a:r>
              <a:rPr lang="en-US" sz="2600" b="1" err="1"/>
              <a:t>normaliseerimine</a:t>
            </a:r>
            <a:r>
              <a:rPr lang="en-US" sz="2600"/>
              <a:t>”</a:t>
            </a:r>
          </a:p>
          <a:p>
            <a:endParaRPr lang="en-US"/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endParaRPr lang="en-US"/>
          </a:p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E8D3A-D246-B641-B083-5640EE860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6484" y="6268860"/>
            <a:ext cx="4114800" cy="365125"/>
          </a:xfrm>
        </p:spPr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LAPSE HEAOLU ARENGUKESKUS</a:t>
            </a:r>
            <a:r>
              <a:rPr lang="en-US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202558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03B4-D0B4-A64C-975F-231B34A3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12" y="317607"/>
            <a:ext cx="4529489" cy="5829620"/>
          </a:xfrm>
        </p:spPr>
        <p:txBody>
          <a:bodyPr anchor="t"/>
          <a:lstStyle/>
          <a:p>
            <a:r>
              <a:rPr lang="en-US" sz="3467"/>
              <a:t>James Heckman (2012)</a:t>
            </a:r>
            <a:br>
              <a:rPr lang="en-US" sz="3467"/>
            </a:br>
            <a:r>
              <a:rPr lang="en-US" sz="2667" err="1"/>
              <a:t>Nobeli</a:t>
            </a:r>
            <a:r>
              <a:rPr lang="en-US" sz="2667"/>
              <a:t> </a:t>
            </a:r>
            <a:r>
              <a:rPr lang="en-US" sz="2667" err="1"/>
              <a:t>majanduspreemia</a:t>
            </a:r>
            <a:r>
              <a:rPr lang="en-US" sz="2667"/>
              <a:t> </a:t>
            </a:r>
            <a:r>
              <a:rPr lang="en-US" sz="2667" err="1"/>
              <a:t>laureaat</a:t>
            </a:r>
            <a:br>
              <a:rPr lang="en-US" sz="2667"/>
            </a:br>
            <a:br>
              <a:rPr lang="en-US" sz="3467"/>
            </a:br>
            <a:r>
              <a:rPr lang="en-US" sz="3467">
                <a:solidFill>
                  <a:schemeClr val="tx1"/>
                </a:solidFill>
              </a:rPr>
              <a:t>“</a:t>
            </a:r>
            <a:r>
              <a:rPr lang="en-US" sz="3467" err="1">
                <a:solidFill>
                  <a:schemeClr val="tx1"/>
                </a:solidFill>
              </a:rPr>
              <a:t>Varase</a:t>
            </a:r>
            <a:r>
              <a:rPr lang="en-US" sz="3467">
                <a:solidFill>
                  <a:schemeClr val="tx1"/>
                </a:solidFill>
              </a:rPr>
              <a:t> </a:t>
            </a:r>
            <a:r>
              <a:rPr lang="en-US" sz="3467" err="1">
                <a:solidFill>
                  <a:schemeClr val="tx1"/>
                </a:solidFill>
              </a:rPr>
              <a:t>lapseea</a:t>
            </a:r>
            <a:r>
              <a:rPr lang="en-US" sz="3467">
                <a:solidFill>
                  <a:schemeClr val="tx1"/>
                </a:solidFill>
              </a:rPr>
              <a:t> </a:t>
            </a:r>
            <a:r>
              <a:rPr lang="en-US" sz="3467" err="1">
                <a:solidFill>
                  <a:schemeClr val="tx1"/>
                </a:solidFill>
              </a:rPr>
              <a:t>arengu</a:t>
            </a:r>
            <a:r>
              <a:rPr lang="en-US" sz="3467">
                <a:solidFill>
                  <a:schemeClr val="tx1"/>
                </a:solidFill>
              </a:rPr>
              <a:t> </a:t>
            </a:r>
            <a:r>
              <a:rPr lang="en-US" sz="3467" err="1">
                <a:solidFill>
                  <a:schemeClr val="tx1"/>
                </a:solidFill>
              </a:rPr>
              <a:t>toetamine</a:t>
            </a:r>
            <a:r>
              <a:rPr lang="en-US" sz="3467">
                <a:solidFill>
                  <a:schemeClr val="tx1"/>
                </a:solidFill>
              </a:rPr>
              <a:t> on </a:t>
            </a:r>
            <a:r>
              <a:rPr lang="en-US" sz="3467" err="1">
                <a:solidFill>
                  <a:schemeClr val="tx1"/>
                </a:solidFill>
              </a:rPr>
              <a:t>tark</a:t>
            </a:r>
            <a:r>
              <a:rPr lang="en-US" sz="3467">
                <a:solidFill>
                  <a:schemeClr val="tx1"/>
                </a:solidFill>
              </a:rPr>
              <a:t> </a:t>
            </a:r>
            <a:r>
              <a:rPr lang="en-US" sz="3467" err="1">
                <a:solidFill>
                  <a:schemeClr val="tx1"/>
                </a:solidFill>
              </a:rPr>
              <a:t>investeering</a:t>
            </a:r>
            <a:r>
              <a:rPr lang="en-US" sz="3467">
                <a:solidFill>
                  <a:schemeClr val="tx1"/>
                </a:solidFill>
              </a:rPr>
              <a:t>”</a:t>
            </a:r>
            <a:br>
              <a:rPr lang="en-US">
                <a:solidFill>
                  <a:schemeClr val="tx1"/>
                </a:solidFill>
              </a:rPr>
            </a:b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D39A1C-821A-7F47-AEB2-81C82085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F54F-E0A5-B943-A573-3F7E51355BC3}" type="datetime1">
              <a:rPr lang="et-EE" smtClean="0"/>
              <a:t>17.12.18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C342E4-5537-8649-B675-7DAB6BB9D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LAPSE HEAOLU ARENGUKESKUS</a:t>
            </a:r>
            <a:r>
              <a:rPr lang="en-US"/>
              <a:t>I 2018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003A7BA-92DF-234D-9884-21ED0F8DCEC4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4882102" y="68676"/>
            <a:ext cx="6206993" cy="6206993"/>
          </a:xfrm>
        </p:spPr>
      </p:pic>
    </p:spTree>
    <p:extLst>
      <p:ext uri="{BB962C8B-B14F-4D97-AF65-F5344CB8AC3E}">
        <p14:creationId xmlns:p14="http://schemas.microsoft.com/office/powerpoint/2010/main" val="3023459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9615-B0BA-B24B-8C6B-ED295BC61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780" y="553726"/>
            <a:ext cx="8690293" cy="118872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z="3300" b="1" dirty="0"/>
              <a:t>LANCETI RAPORT (2018): </a:t>
            </a:r>
            <a:br>
              <a:rPr lang="en-US" sz="3300" b="1" dirty="0"/>
            </a:br>
            <a:r>
              <a:rPr lang="en-US" sz="3300" b="1" dirty="0" err="1"/>
              <a:t>maailm</a:t>
            </a:r>
            <a:r>
              <a:rPr lang="en-US" sz="3300" b="1" dirty="0"/>
              <a:t> </a:t>
            </a:r>
            <a:r>
              <a:rPr lang="en-US" sz="3300" b="1" dirty="0" err="1"/>
              <a:t>seisab</a:t>
            </a:r>
            <a:r>
              <a:rPr lang="en-US" sz="3300" b="1" dirty="0"/>
              <a:t> </a:t>
            </a:r>
            <a:r>
              <a:rPr lang="en-US" sz="3300" b="1" dirty="0" err="1"/>
              <a:t>vaimse</a:t>
            </a:r>
            <a:r>
              <a:rPr lang="en-US" sz="3300" b="1" dirty="0"/>
              <a:t> </a:t>
            </a:r>
            <a:r>
              <a:rPr lang="en-US" sz="3300" b="1" dirty="0" err="1"/>
              <a:t>tervise</a:t>
            </a:r>
            <a:r>
              <a:rPr lang="en-US" sz="3300" b="1" dirty="0"/>
              <a:t> </a:t>
            </a:r>
            <a:r>
              <a:rPr lang="en-US" sz="3300" b="1" dirty="0" err="1"/>
              <a:t>kriisi</a:t>
            </a:r>
            <a:r>
              <a:rPr lang="en-US" sz="3300" b="1" dirty="0"/>
              <a:t> </a:t>
            </a:r>
            <a:r>
              <a:rPr lang="en-US" sz="3300" b="1" dirty="0" err="1"/>
              <a:t>lävel</a:t>
            </a:r>
            <a:r>
              <a:rPr lang="en-US" sz="3300" b="1" dirty="0"/>
              <a:t> – </a:t>
            </a:r>
            <a:br>
              <a:rPr lang="en-US" sz="3300" b="1" dirty="0"/>
            </a:br>
            <a:r>
              <a:rPr lang="en-US" sz="3300" b="1" dirty="0" err="1"/>
              <a:t>käes</a:t>
            </a:r>
            <a:r>
              <a:rPr lang="en-US" sz="3300" b="1" dirty="0"/>
              <a:t> on </a:t>
            </a:r>
            <a:r>
              <a:rPr lang="en-US" sz="3300" b="1" dirty="0" err="1"/>
              <a:t>ärevuse</a:t>
            </a:r>
            <a:r>
              <a:rPr lang="en-US" sz="3300" b="1" dirty="0"/>
              <a:t> ja </a:t>
            </a:r>
            <a:r>
              <a:rPr lang="en-US" sz="3300" b="1" dirty="0" err="1"/>
              <a:t>depressiooni</a:t>
            </a:r>
            <a:r>
              <a:rPr lang="en-US" sz="3300" b="1" dirty="0"/>
              <a:t> </a:t>
            </a:r>
            <a:r>
              <a:rPr lang="en-US" sz="3300" b="1" dirty="0" err="1"/>
              <a:t>epideemia</a:t>
            </a:r>
            <a:r>
              <a:rPr lang="en-US" sz="3300" dirty="0"/>
              <a:t>*</a:t>
            </a:r>
            <a:br>
              <a:rPr lang="en-US" sz="2800" dirty="0"/>
            </a:br>
            <a:r>
              <a:rPr lang="en-US" sz="2800" b="1" dirty="0"/>
              <a:t>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9DEDB-CEBB-4645-BB07-7D95C2119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3080" y="2523282"/>
            <a:ext cx="7868361" cy="4730273"/>
          </a:xfrm>
        </p:spPr>
        <p:txBody>
          <a:bodyPr>
            <a:noAutofit/>
          </a:bodyPr>
          <a:lstStyle/>
          <a:p>
            <a:pPr lvl="1"/>
            <a:r>
              <a:rPr lang="en-US" sz="1800" dirty="0" err="1"/>
              <a:t>Peamiseks</a:t>
            </a:r>
            <a:r>
              <a:rPr lang="en-US" sz="1800" dirty="0"/>
              <a:t> </a:t>
            </a:r>
            <a:r>
              <a:rPr lang="en-US" sz="1800" dirty="0" err="1"/>
              <a:t>põhjuseks</a:t>
            </a:r>
            <a:r>
              <a:rPr lang="en-US" sz="1800" dirty="0"/>
              <a:t> </a:t>
            </a:r>
            <a:r>
              <a:rPr lang="en-US" sz="1800" dirty="0" err="1"/>
              <a:t>vägivald</a:t>
            </a:r>
            <a:r>
              <a:rPr lang="en-US" sz="1800" dirty="0"/>
              <a:t> ja </a:t>
            </a:r>
            <a:r>
              <a:rPr lang="en-US" sz="1800" dirty="0" err="1"/>
              <a:t>traumad</a:t>
            </a:r>
            <a:endParaRPr lang="en-US" sz="1800" dirty="0"/>
          </a:p>
          <a:p>
            <a:pPr lvl="1"/>
            <a:r>
              <a:rPr lang="en-US" sz="1800" dirty="0"/>
              <a:t>20-25% </a:t>
            </a:r>
            <a:r>
              <a:rPr lang="en-US" sz="1800" dirty="0" err="1"/>
              <a:t>Eesti</a:t>
            </a:r>
            <a:r>
              <a:rPr lang="en-US" sz="1800" dirty="0"/>
              <a:t> </a:t>
            </a:r>
            <a:r>
              <a:rPr lang="en-US" sz="1800" dirty="0" err="1"/>
              <a:t>lastest</a:t>
            </a:r>
            <a:r>
              <a:rPr lang="en-US" sz="1800" dirty="0"/>
              <a:t> ja </a:t>
            </a:r>
            <a:r>
              <a:rPr lang="en-US" sz="1800" dirty="0" err="1"/>
              <a:t>noorukitest</a:t>
            </a:r>
            <a:r>
              <a:rPr lang="en-US" sz="1800" dirty="0"/>
              <a:t> </a:t>
            </a:r>
            <a:r>
              <a:rPr lang="en-US" sz="1800" dirty="0" err="1"/>
              <a:t>mingit</a:t>
            </a:r>
            <a:r>
              <a:rPr lang="en-US" sz="1800" dirty="0"/>
              <a:t> </a:t>
            </a:r>
            <a:r>
              <a:rPr lang="en-US" sz="1800" dirty="0" err="1"/>
              <a:t>laadi</a:t>
            </a:r>
            <a:r>
              <a:rPr lang="en-US" sz="1800" dirty="0"/>
              <a:t> </a:t>
            </a:r>
            <a:r>
              <a:rPr lang="en-US" sz="1800" dirty="0" err="1"/>
              <a:t>vaimse</a:t>
            </a:r>
            <a:r>
              <a:rPr lang="en-US" sz="1800" dirty="0"/>
              <a:t> </a:t>
            </a:r>
            <a:r>
              <a:rPr lang="en-US" sz="1800" dirty="0" err="1"/>
              <a:t>tervise</a:t>
            </a:r>
            <a:r>
              <a:rPr lang="en-US" sz="1800" dirty="0"/>
              <a:t> </a:t>
            </a:r>
            <a:r>
              <a:rPr lang="en-US" sz="1800" dirty="0" err="1"/>
              <a:t>probleemi</a:t>
            </a:r>
            <a:r>
              <a:rPr lang="en-US" sz="1800" dirty="0"/>
              <a:t> </a:t>
            </a:r>
            <a:r>
              <a:rPr lang="en-US" sz="1800" dirty="0" err="1"/>
              <a:t>käes</a:t>
            </a:r>
            <a:endParaRPr lang="en-US" sz="1800" dirty="0"/>
          </a:p>
          <a:p>
            <a:pPr lvl="1"/>
            <a:r>
              <a:rPr lang="en-US" sz="1800" dirty="0"/>
              <a:t>Pool </a:t>
            </a:r>
            <a:r>
              <a:rPr lang="en-US" sz="1800" dirty="0" err="1"/>
              <a:t>kõigist</a:t>
            </a:r>
            <a:r>
              <a:rPr lang="en-US" sz="1800" dirty="0"/>
              <a:t> </a:t>
            </a:r>
            <a:r>
              <a:rPr lang="en-US" sz="1800" dirty="0" err="1"/>
              <a:t>vaimse</a:t>
            </a:r>
            <a:r>
              <a:rPr lang="en-US" sz="1800" dirty="0"/>
              <a:t> </a:t>
            </a:r>
            <a:r>
              <a:rPr lang="en-US" sz="1800" dirty="0" err="1"/>
              <a:t>tervise</a:t>
            </a:r>
            <a:r>
              <a:rPr lang="en-US" sz="1800" dirty="0"/>
              <a:t> </a:t>
            </a:r>
            <a:r>
              <a:rPr lang="en-US" sz="1800" dirty="0" err="1"/>
              <a:t>häiretest</a:t>
            </a:r>
            <a:r>
              <a:rPr lang="en-US" sz="1800" dirty="0"/>
              <a:t> </a:t>
            </a:r>
            <a:r>
              <a:rPr lang="en-US" sz="1800" dirty="0" err="1"/>
              <a:t>algavad</a:t>
            </a:r>
            <a:r>
              <a:rPr lang="en-US" sz="1800" dirty="0"/>
              <a:t> </a:t>
            </a:r>
            <a:r>
              <a:rPr lang="en-US" sz="1800" dirty="0" err="1"/>
              <a:t>enne</a:t>
            </a:r>
            <a:r>
              <a:rPr lang="en-US" sz="1800" dirty="0"/>
              <a:t> 14. </a:t>
            </a:r>
            <a:r>
              <a:rPr lang="en-US" sz="1800" dirty="0" err="1"/>
              <a:t>eluaastat</a:t>
            </a:r>
            <a:r>
              <a:rPr lang="en-US" sz="1800" dirty="0"/>
              <a:t>.  </a:t>
            </a:r>
          </a:p>
          <a:p>
            <a:pPr lvl="1"/>
            <a:r>
              <a:rPr lang="en-US" sz="1800" dirty="0" err="1"/>
              <a:t>Psühhika</a:t>
            </a:r>
            <a:r>
              <a:rPr lang="en-US" sz="1800" dirty="0"/>
              <a:t>- ja </a:t>
            </a:r>
            <a:r>
              <a:rPr lang="en-US" sz="1800" dirty="0" err="1"/>
              <a:t>käitumishäired</a:t>
            </a:r>
            <a:r>
              <a:rPr lang="en-US" sz="1800" dirty="0"/>
              <a:t> </a:t>
            </a:r>
            <a:r>
              <a:rPr lang="en-US" sz="1800" dirty="0" err="1"/>
              <a:t>avaldavad</a:t>
            </a:r>
            <a:r>
              <a:rPr lang="en-US" sz="1800" dirty="0"/>
              <a:t> </a:t>
            </a:r>
            <a:r>
              <a:rPr lang="en-US" sz="1800" dirty="0" err="1"/>
              <a:t>ühiskonnale</a:t>
            </a:r>
            <a:r>
              <a:rPr lang="en-US" sz="1800" dirty="0"/>
              <a:t> </a:t>
            </a:r>
            <a:r>
              <a:rPr lang="en-US" sz="1800" dirty="0" err="1"/>
              <a:t>suurt</a:t>
            </a:r>
            <a:r>
              <a:rPr lang="en-US" sz="1800" dirty="0"/>
              <a:t> </a:t>
            </a:r>
            <a:r>
              <a:rPr lang="en-US" sz="1800" dirty="0" err="1"/>
              <a:t>sotsiaalset</a:t>
            </a:r>
            <a:r>
              <a:rPr lang="en-US" sz="1800" dirty="0"/>
              <a:t> ja </a:t>
            </a:r>
            <a:r>
              <a:rPr lang="en-US" sz="1800" dirty="0" err="1"/>
              <a:t>majanduslikku</a:t>
            </a:r>
            <a:r>
              <a:rPr lang="en-US" sz="1800" dirty="0"/>
              <a:t> </a:t>
            </a:r>
            <a:r>
              <a:rPr lang="en-US" sz="1800" dirty="0" err="1"/>
              <a:t>survet</a:t>
            </a:r>
            <a:r>
              <a:rPr lang="en-US" sz="1800" dirty="0"/>
              <a:t> (</a:t>
            </a:r>
            <a:r>
              <a:rPr lang="en-US" sz="1800" dirty="0" err="1"/>
              <a:t>toimetulematus</a:t>
            </a:r>
            <a:r>
              <a:rPr lang="en-US" sz="1800" dirty="0"/>
              <a:t>, </a:t>
            </a:r>
            <a:r>
              <a:rPr lang="en-US" sz="1800" dirty="0" err="1"/>
              <a:t>enneaegne</a:t>
            </a:r>
            <a:r>
              <a:rPr lang="en-US" sz="1800" dirty="0"/>
              <a:t> </a:t>
            </a:r>
            <a:r>
              <a:rPr lang="en-US" sz="1800" dirty="0" err="1"/>
              <a:t>suremus</a:t>
            </a:r>
            <a:r>
              <a:rPr lang="en-US" sz="1800" dirty="0"/>
              <a:t>, </a:t>
            </a:r>
            <a:r>
              <a:rPr lang="en-US" sz="1800" dirty="0" err="1"/>
              <a:t>otsesed</a:t>
            </a:r>
            <a:r>
              <a:rPr lang="en-US" sz="1800" dirty="0"/>
              <a:t> ja </a:t>
            </a:r>
            <a:r>
              <a:rPr lang="en-US" sz="1800" dirty="0" err="1"/>
              <a:t>kaudsed</a:t>
            </a:r>
            <a:r>
              <a:rPr lang="en-US" sz="1800" dirty="0"/>
              <a:t> </a:t>
            </a:r>
            <a:r>
              <a:rPr lang="en-US" sz="1800" dirty="0" err="1"/>
              <a:t>kulud</a:t>
            </a:r>
            <a:r>
              <a:rPr lang="en-US" sz="1800" dirty="0"/>
              <a:t> </a:t>
            </a:r>
            <a:r>
              <a:rPr lang="en-US" sz="1800" dirty="0" err="1"/>
              <a:t>jne</a:t>
            </a:r>
            <a:r>
              <a:rPr lang="en-US" sz="1800" dirty="0"/>
              <a:t>). </a:t>
            </a:r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49F2B5-F8E2-4D42-B869-3C7FE6330A8B}"/>
              </a:ext>
            </a:extLst>
          </p:cNvPr>
          <p:cNvSpPr txBox="1"/>
          <p:nvPr/>
        </p:nvSpPr>
        <p:spPr>
          <a:xfrm>
            <a:off x="2034283" y="6072027"/>
            <a:ext cx="8270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* https://www.theguardian.com/society/2018/oct/09/world-mental-health-crisis-monumental-suffering-say-experts</a:t>
            </a:r>
            <a:r>
              <a:rPr lang="en-US" sz="12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https://www.thelancet.com/pdfs/journals/lancet/PIIS0140-6736(18)31612-X.pdf</a:t>
            </a:r>
            <a:r>
              <a:rPr lang="en-US" sz="1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7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AFC3F-7487-5046-A0FC-432CF27CB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Kitsaskohad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FD6FF-C9BE-D94C-B29A-795F5E3DD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5065160"/>
          </a:xfrm>
        </p:spPr>
        <p:txBody>
          <a:bodyPr>
            <a:normAutofit/>
          </a:bodyPr>
          <a:lstStyle/>
          <a:p>
            <a:r>
              <a:rPr lang="et-EE" dirty="0"/>
              <a:t>Ebapiisav ennetus</a:t>
            </a:r>
          </a:p>
          <a:p>
            <a:endParaRPr lang="et-EE" dirty="0"/>
          </a:p>
          <a:p>
            <a:r>
              <a:rPr lang="et-EE" dirty="0"/>
              <a:t>KOV tasandil  </a:t>
            </a:r>
          </a:p>
          <a:p>
            <a:pPr lvl="1"/>
            <a:r>
              <a:rPr lang="et-EE" dirty="0"/>
              <a:t>puudub ajaressurss/ piisavad teadmised ennetustegevuse planeerimiseks</a:t>
            </a:r>
          </a:p>
          <a:p>
            <a:pPr lvl="1"/>
            <a:r>
              <a:rPr lang="et-EE" dirty="0"/>
              <a:t>tegeletakse peamiselt riskigruppidega</a:t>
            </a:r>
          </a:p>
          <a:p>
            <a:pPr lvl="1"/>
            <a:r>
              <a:rPr lang="et-EE" dirty="0"/>
              <a:t>vähene tõenduspõhiste sekkumiste kasutamine ja olemasolevate sekkumiste mõjuhindamine</a:t>
            </a:r>
          </a:p>
          <a:p>
            <a:pPr lvl="1"/>
            <a:r>
              <a:rPr lang="et-EE" dirty="0"/>
              <a:t>teenuste osutamine on killustatud (kulutab liigselt eri valdkondade ressurssi) ning on vajakajäämisi keskses koordinatsioonis ja koostöös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 err="1"/>
              <a:t>Riigi</a:t>
            </a:r>
            <a:r>
              <a:rPr lang="en-US" dirty="0"/>
              <a:t> </a:t>
            </a:r>
            <a:r>
              <a:rPr lang="en-US" dirty="0" err="1"/>
              <a:t>tasandil</a:t>
            </a:r>
            <a:r>
              <a:rPr lang="en-US" dirty="0"/>
              <a:t>: </a:t>
            </a:r>
            <a:r>
              <a:rPr lang="en-US" dirty="0" err="1"/>
              <a:t>puudub</a:t>
            </a:r>
            <a:r>
              <a:rPr lang="en-US" dirty="0"/>
              <a:t> </a:t>
            </a:r>
            <a:r>
              <a:rPr lang="en-US" dirty="0" err="1"/>
              <a:t>tugisüsteem</a:t>
            </a:r>
            <a:r>
              <a:rPr lang="en-US" dirty="0"/>
              <a:t> </a:t>
            </a:r>
            <a:r>
              <a:rPr lang="en-US" dirty="0" err="1"/>
              <a:t>kohalikul</a:t>
            </a:r>
            <a:r>
              <a:rPr lang="en-US" dirty="0"/>
              <a:t> </a:t>
            </a:r>
            <a:r>
              <a:rPr lang="en-US" dirty="0" err="1"/>
              <a:t>tasandil</a:t>
            </a:r>
            <a:r>
              <a:rPr lang="en-US" dirty="0"/>
              <a:t> </a:t>
            </a:r>
            <a:r>
              <a:rPr lang="en-US" dirty="0" err="1"/>
              <a:t>tõhusate</a:t>
            </a:r>
            <a:r>
              <a:rPr lang="en-US" dirty="0"/>
              <a:t> </a:t>
            </a:r>
            <a:r>
              <a:rPr lang="en-US" dirty="0" err="1"/>
              <a:t>teenuste</a:t>
            </a:r>
            <a:r>
              <a:rPr lang="en-US" dirty="0"/>
              <a:t> </a:t>
            </a:r>
            <a:r>
              <a:rPr lang="en-US" dirty="0" err="1"/>
              <a:t>arendamiseks</a:t>
            </a:r>
            <a:r>
              <a:rPr lang="en-US" dirty="0"/>
              <a:t> ja </a:t>
            </a:r>
            <a:r>
              <a:rPr lang="en-US" dirty="0" err="1"/>
              <a:t>mõjuhindamiseks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6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7A283-EDC9-3149-8C73-D20FD1E0F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366194" cy="128089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PEREKESKUSE TEGEVUSE OODATUD TULEMUSED LASTELE JA VANEMATELE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BED42-0D5E-1F44-A20E-49FF979F9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471" y="2673800"/>
            <a:ext cx="891540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err="1"/>
              <a:t>Vähem</a:t>
            </a:r>
            <a:r>
              <a:rPr lang="en-US" sz="2200" dirty="0"/>
              <a:t> </a:t>
            </a:r>
            <a:r>
              <a:rPr lang="en-US" sz="2200" dirty="0" err="1"/>
              <a:t>laste</a:t>
            </a:r>
            <a:r>
              <a:rPr lang="en-US" sz="2200" dirty="0"/>
              <a:t> </a:t>
            </a:r>
            <a:r>
              <a:rPr lang="en-US" sz="2200" dirty="0" err="1"/>
              <a:t>arengu</a:t>
            </a:r>
            <a:r>
              <a:rPr lang="en-US" sz="2200" dirty="0"/>
              <a:t>, </a:t>
            </a:r>
            <a:r>
              <a:rPr lang="en-US" sz="2200" dirty="0" err="1"/>
              <a:t>vaimse</a:t>
            </a:r>
            <a:r>
              <a:rPr lang="en-US" sz="2200" dirty="0"/>
              <a:t> </a:t>
            </a:r>
            <a:r>
              <a:rPr lang="en-US" sz="2200" dirty="0" err="1"/>
              <a:t>tervise</a:t>
            </a:r>
            <a:r>
              <a:rPr lang="en-US" sz="2200" dirty="0"/>
              <a:t> ja </a:t>
            </a:r>
            <a:r>
              <a:rPr lang="en-US" sz="2200" dirty="0" err="1"/>
              <a:t>käitumisprobleeme</a:t>
            </a:r>
            <a:endParaRPr lang="en-US" sz="2200" dirty="0"/>
          </a:p>
          <a:p>
            <a:r>
              <a:rPr lang="en-US" sz="2200" dirty="0"/>
              <a:t>Lapsed ja </a:t>
            </a:r>
            <a:r>
              <a:rPr lang="en-US" sz="2200" dirty="0" err="1"/>
              <a:t>pered</a:t>
            </a:r>
            <a:r>
              <a:rPr lang="en-US" sz="2200" dirty="0"/>
              <a:t> </a:t>
            </a:r>
            <a:r>
              <a:rPr lang="en-US" sz="2200" dirty="0" err="1"/>
              <a:t>saavad</a:t>
            </a:r>
            <a:r>
              <a:rPr lang="en-US" sz="2200" dirty="0"/>
              <a:t> </a:t>
            </a:r>
            <a:r>
              <a:rPr lang="en-US" sz="2200" dirty="0" err="1"/>
              <a:t>neile</a:t>
            </a:r>
            <a:r>
              <a:rPr lang="en-US" sz="2200" dirty="0"/>
              <a:t> </a:t>
            </a:r>
            <a:r>
              <a:rPr lang="en-US" sz="2200" dirty="0" err="1"/>
              <a:t>vajalikku</a:t>
            </a:r>
            <a:r>
              <a:rPr lang="en-US" sz="2200" dirty="0"/>
              <a:t> </a:t>
            </a:r>
            <a:r>
              <a:rPr lang="en-US" sz="2200" dirty="0" err="1"/>
              <a:t>abi</a:t>
            </a:r>
            <a:r>
              <a:rPr lang="en-US" sz="2200" dirty="0"/>
              <a:t> </a:t>
            </a:r>
            <a:r>
              <a:rPr lang="en-US" sz="2200" dirty="0" err="1"/>
              <a:t>õigeaegselt</a:t>
            </a:r>
            <a:endParaRPr lang="en-US" sz="2200" dirty="0">
              <a:cs typeface="Calibri"/>
            </a:endParaRPr>
          </a:p>
          <a:p>
            <a:r>
              <a:rPr lang="en-US" sz="2200" dirty="0" err="1"/>
              <a:t>Paranenud</a:t>
            </a:r>
            <a:r>
              <a:rPr lang="en-US" sz="2200" dirty="0"/>
              <a:t> on </a:t>
            </a:r>
            <a:r>
              <a:rPr lang="en-US" sz="2200" dirty="0" err="1"/>
              <a:t>vanemlikud</a:t>
            </a:r>
            <a:r>
              <a:rPr lang="en-US" sz="2200" dirty="0"/>
              <a:t> </a:t>
            </a:r>
            <a:r>
              <a:rPr lang="en-US" sz="2200" dirty="0" err="1"/>
              <a:t>oskused</a:t>
            </a:r>
            <a:r>
              <a:rPr lang="en-US" sz="2200" dirty="0"/>
              <a:t> ja </a:t>
            </a:r>
            <a:r>
              <a:rPr lang="en-US" sz="2200" dirty="0" err="1"/>
              <a:t>väheneb</a:t>
            </a:r>
            <a:r>
              <a:rPr lang="en-US" sz="2200" dirty="0"/>
              <a:t> </a:t>
            </a:r>
            <a:r>
              <a:rPr lang="en-US" sz="2200" dirty="0" err="1"/>
              <a:t>lapsevanemate</a:t>
            </a:r>
            <a:r>
              <a:rPr lang="en-US" sz="2200" dirty="0"/>
              <a:t> stress</a:t>
            </a:r>
          </a:p>
          <a:p>
            <a:r>
              <a:rPr lang="en-US" sz="2200" dirty="0" err="1"/>
              <a:t>Pered</a:t>
            </a:r>
            <a:r>
              <a:rPr lang="en-US" sz="2200" dirty="0"/>
              <a:t> </a:t>
            </a:r>
            <a:r>
              <a:rPr lang="en-US" sz="2200" dirty="0" err="1"/>
              <a:t>tunnevad</a:t>
            </a:r>
            <a:r>
              <a:rPr lang="en-US" sz="2200" dirty="0"/>
              <a:t> end </a:t>
            </a:r>
            <a:r>
              <a:rPr lang="en-US" sz="2200" dirty="0" err="1"/>
              <a:t>toetatuna</a:t>
            </a:r>
            <a:r>
              <a:rPr lang="en-US" sz="2200" dirty="0"/>
              <a:t> </a:t>
            </a:r>
            <a:r>
              <a:rPr lang="en-US" sz="2200" dirty="0" err="1"/>
              <a:t>laste</a:t>
            </a:r>
            <a:r>
              <a:rPr lang="en-US" sz="2200" dirty="0"/>
              <a:t> </a:t>
            </a:r>
            <a:r>
              <a:rPr lang="en-US" sz="2200" dirty="0" err="1"/>
              <a:t>kasvatamisel</a:t>
            </a:r>
            <a:r>
              <a:rPr lang="en-US" sz="2200" dirty="0"/>
              <a:t> ja </a:t>
            </a:r>
            <a:r>
              <a:rPr lang="en-US" sz="2200" dirty="0" err="1"/>
              <a:t>arendamisel</a:t>
            </a:r>
            <a:endParaRPr lang="en-US" sz="2200" dirty="0"/>
          </a:p>
          <a:p>
            <a:r>
              <a:rPr lang="en-US" sz="2200" dirty="0" err="1"/>
              <a:t>Väheneb</a:t>
            </a:r>
            <a:r>
              <a:rPr lang="en-US" sz="2200" dirty="0"/>
              <a:t> </a:t>
            </a:r>
            <a:r>
              <a:rPr lang="en-US" sz="2200" dirty="0" err="1"/>
              <a:t>sotsiaalne</a:t>
            </a:r>
            <a:r>
              <a:rPr lang="en-US" sz="2200" dirty="0"/>
              <a:t> </a:t>
            </a:r>
            <a:r>
              <a:rPr lang="en-US" sz="2200" dirty="0" err="1"/>
              <a:t>tõrjutus</a:t>
            </a:r>
            <a:r>
              <a:rPr lang="en-US" sz="2200" dirty="0"/>
              <a:t>.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D9FC0-35CA-704E-824E-AFAD6E69D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6484" y="6268860"/>
            <a:ext cx="4114800" cy="365125"/>
          </a:xfrm>
        </p:spPr>
        <p:txBody>
          <a:bodyPr/>
          <a:lstStyle/>
          <a:p>
            <a:r>
              <a:rPr lang="en-US" b="1">
                <a:solidFill>
                  <a:schemeClr val="accent1">
                    <a:lumMod val="75000"/>
                  </a:schemeClr>
                </a:solidFill>
              </a:rPr>
              <a:t>LAPSE HEAOLU ARENGUKESKUS</a:t>
            </a:r>
            <a:r>
              <a:rPr lang="en-US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2413991024"/>
      </p:ext>
    </p:extLst>
  </p:cSld>
  <p:clrMapOvr>
    <a:masterClrMapping/>
  </p:clrMapOvr>
</p:sld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uuskellkolm avasla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2_ATI_test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2_End thankyo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ATI_test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nd thankyo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uuskellkolm avasla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_ATI_test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End thankyo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uuskellkolm teema avasla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ATI_esitluse_avaslaid</Template>
  <TotalTime>4218</TotalTime>
  <Words>465</Words>
  <Application>Microsoft Macintosh PowerPoint</Application>
  <PresentationFormat>Widescreen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13</vt:i4>
      </vt:variant>
    </vt:vector>
  </HeadingPairs>
  <TitlesOfParts>
    <vt:vector size="35" baseType="lpstr">
      <vt:lpstr>ＭＳ Ｐゴシック</vt:lpstr>
      <vt:lpstr>Arial</vt:lpstr>
      <vt:lpstr>Calibri</vt:lpstr>
      <vt:lpstr>Century Gothic</vt:lpstr>
      <vt:lpstr>Courier New</vt:lpstr>
      <vt:lpstr>Palatino</vt:lpstr>
      <vt:lpstr>Palatino Linotype</vt:lpstr>
      <vt:lpstr>Wingdings</vt:lpstr>
      <vt:lpstr>Wingdings 3</vt:lpstr>
      <vt:lpstr>uuskellkolm avaslaid</vt:lpstr>
      <vt:lpstr>1_Custom Design</vt:lpstr>
      <vt:lpstr>ATI_test2</vt:lpstr>
      <vt:lpstr>End thankyou</vt:lpstr>
      <vt:lpstr>1_uuskellkolm avaslaid</vt:lpstr>
      <vt:lpstr>2_Custom Design</vt:lpstr>
      <vt:lpstr>1_ATI_test2</vt:lpstr>
      <vt:lpstr>1_End thankyou</vt:lpstr>
      <vt:lpstr>uuskellkolm teema avaslaid</vt:lpstr>
      <vt:lpstr>3_Custom Design</vt:lpstr>
      <vt:lpstr>2_ATI_test2</vt:lpstr>
      <vt:lpstr>2_End thankyou</vt:lpstr>
      <vt:lpstr>Wisp</vt:lpstr>
      <vt:lpstr> INTEGREERITUD ENNETUS- JA PEREKESKUSED  PILOOTPROJEKTI TUTVUSTUS  </vt:lpstr>
      <vt:lpstr>PILOOTPROJEKT 2019-2021</vt:lpstr>
      <vt:lpstr>Sihtrühm</vt:lpstr>
      <vt:lpstr>Integreeritud teenuseosutamine: Skandinaavia perekeskuste mudel</vt:lpstr>
      <vt:lpstr>ENNETUS- JA PEREKESKUSTE LÄHTEKOHAD</vt:lpstr>
      <vt:lpstr>James Heckman (2012) Nobeli majanduspreemia laureaat  “Varase lapseea arengu toetamine on tark investeering” </vt:lpstr>
      <vt:lpstr>LANCETI RAPORT (2018):  maailm seisab vaimse tervise kriisi lävel –  käes on ärevuse ja depressiooni epideemia*  </vt:lpstr>
      <vt:lpstr>Kitsaskohad</vt:lpstr>
      <vt:lpstr> PEREKESKUSE TEGEVUSE OODATUD TULEMUSED LASTELE JA VANEMATELE </vt:lpstr>
      <vt:lpstr>Mida KOV sellest saab?</vt:lpstr>
      <vt:lpstr>Kulud KOV-le</vt:lpstr>
      <vt:lpstr>Muud rahastusallikad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Anniki Lai</dc:creator>
  <cp:lastModifiedBy>Anniki Lai</cp:lastModifiedBy>
  <cp:revision>134</cp:revision>
  <dcterms:created xsi:type="dcterms:W3CDTF">2018-03-16T10:42:41Z</dcterms:created>
  <dcterms:modified xsi:type="dcterms:W3CDTF">2018-12-17T06:57:49Z</dcterms:modified>
</cp:coreProperties>
</file>