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73" r:id="rId4"/>
    <p:sldId id="265" r:id="rId5"/>
    <p:sldId id="271" r:id="rId6"/>
    <p:sldId id="272" r:id="rId7"/>
    <p:sldId id="270" r:id="rId8"/>
    <p:sldId id="266"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t-EE" smtClean="0"/>
              <a:t>Muutke pealkirja laadi</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t-EE" smtClean="0"/>
              <a:t>Muutke pealkirja laadi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ldi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smtClean="0"/>
              <a:t>Muutke pealkirja laadi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Muutke teksti laade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t-EE" smtClean="0"/>
              <a:t>Muutke pealkirja laadi</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smtClean="0"/>
              <a:t>Muutke pealkirja laadi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Muutke teksti laade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t-EE" smtClean="0"/>
              <a:t>Muutke pealkirja laadi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smtClean="0"/>
              <a:t>Muutke teksti laade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Vertical Text Placeholder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t-EE" smtClean="0"/>
              <a:t>Muutke pealkirja laadi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t-EE" smtClean="0"/>
              <a:t>Muutke pealkirja laadi</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Date Placeholder 3"/>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pealkirja laadi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Muutke pealkirja laadi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t-EE" smtClean="0"/>
              <a:t>Muutke pealkirja laadi</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t-EE" smtClean="0"/>
              <a:t>Muutke pealkirja laadi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t-EE" smtClean="0"/>
              <a:t>Muutke teksti laade</a:t>
            </a:r>
          </a:p>
        </p:txBody>
      </p:sp>
      <p:sp>
        <p:nvSpPr>
          <p:cNvPr id="5" name="Date Placeholder 4"/>
          <p:cNvSpPr>
            <a:spLocks noGrp="1"/>
          </p:cNvSpPr>
          <p:nvPr>
            <p:ph type="dt" sz="half" idx="10"/>
          </p:nvPr>
        </p:nvSpPr>
        <p:spPr/>
        <p:txBody>
          <a:bodyPr/>
          <a:lstStyle/>
          <a:p>
            <a:fld id="{42A54C80-263E-416B-A8E0-580EDEADCBDC}"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t-EE" smtClean="0"/>
              <a:t>Muutke pealkirja laadi</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smtClean="0"/>
              <a:t>Pildi lisamiseks klõpsake ikooni</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9/6/2023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t-EE" smtClean="0"/>
              <a:t>Muutke pealkirja laadi</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pp.bauhub.ee/public/sharebox/cfed1afe-3883-4462-86c9-b7cb4e4b634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lstStyle/>
          <a:p>
            <a:r>
              <a:rPr lang="et-EE" sz="4000" dirty="0" smtClean="0">
                <a:solidFill>
                  <a:schemeClr val="accent1">
                    <a:lumMod val="50000"/>
                  </a:schemeClr>
                </a:solidFill>
              </a:rPr>
              <a:t>KODUTUTE LOOMADE VARJUPAIGA EHITAMISEKS TOETUSE TAOTLEMINE</a:t>
            </a:r>
            <a:endParaRPr lang="et-EE" sz="4000" dirty="0">
              <a:solidFill>
                <a:schemeClr val="accent1">
                  <a:lumMod val="50000"/>
                </a:schemeClr>
              </a:solidFill>
            </a:endParaRPr>
          </a:p>
        </p:txBody>
      </p:sp>
      <p:pic>
        <p:nvPicPr>
          <p:cNvPr id="4" name="Pilt 3"/>
          <p:cNvPicPr>
            <a:picLocks noChangeAspect="1"/>
          </p:cNvPicPr>
          <p:nvPr/>
        </p:nvPicPr>
        <p:blipFill>
          <a:blip r:embed="rId2"/>
          <a:stretch>
            <a:fillRect/>
          </a:stretch>
        </p:blipFill>
        <p:spPr>
          <a:xfrm>
            <a:off x="322696" y="4050836"/>
            <a:ext cx="4526395" cy="2462689"/>
          </a:xfrm>
          <a:prstGeom prst="rect">
            <a:avLst/>
          </a:prstGeom>
        </p:spPr>
      </p:pic>
      <p:sp>
        <p:nvSpPr>
          <p:cNvPr id="3" name="Alapealkiri 2"/>
          <p:cNvSpPr>
            <a:spLocks noGrp="1"/>
          </p:cNvSpPr>
          <p:nvPr>
            <p:ph type="subTitle" idx="1"/>
          </p:nvPr>
        </p:nvSpPr>
        <p:spPr>
          <a:xfrm>
            <a:off x="6588915" y="4749105"/>
            <a:ext cx="4223172" cy="1764420"/>
          </a:xfrm>
        </p:spPr>
        <p:txBody>
          <a:bodyPr/>
          <a:lstStyle/>
          <a:p>
            <a:endParaRPr lang="et-EE" dirty="0"/>
          </a:p>
        </p:txBody>
      </p:sp>
    </p:spTree>
    <p:extLst>
      <p:ext uri="{BB962C8B-B14F-4D97-AF65-F5344CB8AC3E}">
        <p14:creationId xmlns:p14="http://schemas.microsoft.com/office/powerpoint/2010/main" val="376703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dirty="0"/>
          </a:p>
        </p:txBody>
      </p:sp>
      <p:sp>
        <p:nvSpPr>
          <p:cNvPr id="3" name="Sisu kohatäide 2"/>
          <p:cNvSpPr>
            <a:spLocks noGrp="1"/>
          </p:cNvSpPr>
          <p:nvPr>
            <p:ph idx="1"/>
          </p:nvPr>
        </p:nvSpPr>
        <p:spPr>
          <a:xfrm>
            <a:off x="677334" y="1485207"/>
            <a:ext cx="8596668" cy="4556155"/>
          </a:xfrm>
        </p:spPr>
        <p:txBody>
          <a:bodyPr/>
          <a:lstStyle/>
          <a:p>
            <a:pPr marL="0" indent="0" algn="ctr">
              <a:buNone/>
            </a:pPr>
            <a:endParaRPr lang="et-EE" sz="4000" dirty="0" smtClean="0">
              <a:solidFill>
                <a:schemeClr val="accent1">
                  <a:lumMod val="50000"/>
                </a:schemeClr>
              </a:solidFill>
            </a:endParaRPr>
          </a:p>
          <a:p>
            <a:pPr marL="0" indent="0" algn="ctr">
              <a:buNone/>
            </a:pPr>
            <a:endParaRPr lang="et-EE" sz="4000" dirty="0">
              <a:solidFill>
                <a:schemeClr val="accent1">
                  <a:lumMod val="50000"/>
                </a:schemeClr>
              </a:solidFill>
            </a:endParaRPr>
          </a:p>
          <a:p>
            <a:pPr marL="0" indent="0" algn="ctr">
              <a:buNone/>
            </a:pPr>
            <a:r>
              <a:rPr lang="et-EE" sz="4800" dirty="0" smtClean="0">
                <a:solidFill>
                  <a:schemeClr val="accent1">
                    <a:lumMod val="50000"/>
                  </a:schemeClr>
                </a:solidFill>
              </a:rPr>
              <a:t>Aitäh!</a:t>
            </a:r>
          </a:p>
          <a:p>
            <a:pPr marL="0" indent="0" algn="ctr">
              <a:buNone/>
            </a:pPr>
            <a:endParaRPr lang="et-EE" sz="4000" dirty="0">
              <a:solidFill>
                <a:schemeClr val="accent1">
                  <a:lumMod val="50000"/>
                </a:schemeClr>
              </a:solidFill>
            </a:endParaRPr>
          </a:p>
          <a:p>
            <a:pPr marL="0" indent="0" algn="ctr">
              <a:buNone/>
            </a:pPr>
            <a:endParaRPr lang="et-EE" sz="4000" dirty="0">
              <a:solidFill>
                <a:schemeClr val="accent1">
                  <a:lumMod val="50000"/>
                </a:schemeClr>
              </a:solidFill>
            </a:endParaRPr>
          </a:p>
        </p:txBody>
      </p:sp>
    </p:spTree>
    <p:extLst>
      <p:ext uri="{BB962C8B-B14F-4D97-AF65-F5344CB8AC3E}">
        <p14:creationId xmlns:p14="http://schemas.microsoft.com/office/powerpoint/2010/main" val="666372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43834" y="609600"/>
            <a:ext cx="8530167" cy="753688"/>
          </a:xfrm>
        </p:spPr>
        <p:txBody>
          <a:bodyPr>
            <a:normAutofit/>
          </a:bodyPr>
          <a:lstStyle/>
          <a:p>
            <a:r>
              <a:rPr lang="et-EE" dirty="0" smtClean="0">
                <a:solidFill>
                  <a:schemeClr val="accent1">
                    <a:lumMod val="50000"/>
                  </a:schemeClr>
                </a:solidFill>
              </a:rPr>
              <a:t>Tegevused uue varjupaiga saamiseks </a:t>
            </a:r>
            <a:endParaRPr lang="et-EE" dirty="0">
              <a:solidFill>
                <a:schemeClr val="accent1">
                  <a:lumMod val="50000"/>
                </a:schemeClr>
              </a:solidFill>
            </a:endParaRPr>
          </a:p>
        </p:txBody>
      </p:sp>
      <p:sp>
        <p:nvSpPr>
          <p:cNvPr id="3" name="Sisu kohatäide 2"/>
          <p:cNvSpPr>
            <a:spLocks noGrp="1"/>
          </p:cNvSpPr>
          <p:nvPr>
            <p:ph idx="1"/>
          </p:nvPr>
        </p:nvSpPr>
        <p:spPr>
          <a:xfrm>
            <a:off x="625643" y="1363288"/>
            <a:ext cx="9604554" cy="5027208"/>
          </a:xfrm>
        </p:spPr>
        <p:txBody>
          <a:bodyPr>
            <a:normAutofit fontScale="92500"/>
          </a:bodyPr>
          <a:lstStyle/>
          <a:p>
            <a:pPr marL="0" indent="0">
              <a:buNone/>
            </a:pPr>
            <a:r>
              <a:rPr lang="et-EE" sz="2000" b="1" dirty="0" smtClean="0"/>
              <a:t>20.01.2023 </a:t>
            </a:r>
            <a:r>
              <a:rPr lang="et-EE" sz="2000" dirty="0"/>
              <a:t>Viljandi Vallavalitsusele, Põhja-Sakala Vallavalitsusele</a:t>
            </a:r>
            <a:br>
              <a:rPr lang="et-EE" sz="2000" dirty="0"/>
            </a:br>
            <a:r>
              <a:rPr lang="et-EE" sz="2000" dirty="0"/>
              <a:t>ja Mulgi Vallavalitsusele </a:t>
            </a:r>
            <a:r>
              <a:rPr lang="et-EE" sz="2000" dirty="0" smtClean="0"/>
              <a:t>koostööettepanek </a:t>
            </a:r>
            <a:r>
              <a:rPr lang="et-EE" sz="2000" dirty="0"/>
              <a:t>osalemiseks kodutute loomade varjupaiga</a:t>
            </a:r>
            <a:br>
              <a:rPr lang="et-EE" sz="2000" dirty="0"/>
            </a:br>
            <a:r>
              <a:rPr lang="et-EE" sz="2000" dirty="0"/>
              <a:t>arendamisel ja ehitustööde läbiviimisel </a:t>
            </a:r>
            <a:r>
              <a:rPr lang="et-EE" sz="2000" dirty="0" smtClean="0"/>
              <a:t>kaasfinantseerijana. </a:t>
            </a:r>
            <a:endParaRPr lang="et-EE" sz="2000" b="1" dirty="0" smtClean="0"/>
          </a:p>
          <a:p>
            <a:pPr marL="0" indent="0">
              <a:buNone/>
            </a:pPr>
            <a:r>
              <a:rPr lang="et-EE" sz="2000" b="1" dirty="0" smtClean="0"/>
              <a:t>03.02.2023</a:t>
            </a:r>
            <a:r>
              <a:rPr lang="et-EE" sz="2000" dirty="0" smtClean="0"/>
              <a:t> Viljandimaa Omavalitsuste Liidu vanemate </a:t>
            </a:r>
            <a:r>
              <a:rPr lang="et-EE" sz="2000" dirty="0"/>
              <a:t>kogus </a:t>
            </a:r>
            <a:r>
              <a:rPr lang="et-EE" sz="2000" dirty="0" smtClean="0"/>
              <a:t>Viljandi kodutute loomade varjupaiga arendamiseks koostööettepaneku tutvustamine.</a:t>
            </a:r>
            <a:endParaRPr lang="et-EE" sz="2000" dirty="0"/>
          </a:p>
          <a:p>
            <a:pPr marL="0" indent="0">
              <a:buNone/>
            </a:pPr>
            <a:r>
              <a:rPr lang="et-EE" sz="2000" b="1" dirty="0" smtClean="0"/>
              <a:t>15.02.2023</a:t>
            </a:r>
            <a:r>
              <a:rPr lang="et-EE" sz="2000" dirty="0" smtClean="0"/>
              <a:t> - Viljandi Vallavolikogule, </a:t>
            </a:r>
            <a:r>
              <a:rPr lang="et-EE" sz="2000" dirty="0"/>
              <a:t>Põhja-Sakala </a:t>
            </a:r>
            <a:r>
              <a:rPr lang="et-EE" sz="2000" dirty="0" smtClean="0"/>
              <a:t>Vallavolikogule </a:t>
            </a:r>
            <a:r>
              <a:rPr lang="et-EE" sz="2000" dirty="0"/>
              <a:t>ja Mulgi </a:t>
            </a:r>
            <a:r>
              <a:rPr lang="et-EE" sz="2000" dirty="0" smtClean="0"/>
              <a:t>Vallavolikogule koostööettepanek </a:t>
            </a:r>
            <a:r>
              <a:rPr lang="et-EE" sz="2000" dirty="0"/>
              <a:t>osalemiseks Viljandi kodutute loomade varjupaiga arendamisel ja ehitustööde läbiviimisel kaasfinantseerijana. Kaasfinantseeringu osakaaluks oleks omavalitsuste elanike arv taotluse esitamise ajal</a:t>
            </a:r>
            <a:r>
              <a:rPr lang="et-EE" sz="2000" dirty="0" smtClean="0"/>
              <a:t>.</a:t>
            </a:r>
          </a:p>
          <a:p>
            <a:pPr marL="0" indent="0">
              <a:buNone/>
            </a:pPr>
            <a:r>
              <a:rPr lang="et-EE" sz="2000" b="1" dirty="0" smtClean="0"/>
              <a:t>28.06.2023</a:t>
            </a:r>
            <a:r>
              <a:rPr lang="et-EE" sz="2000" dirty="0" smtClean="0"/>
              <a:t> – taotlus varjupaiga projekteerimiseks </a:t>
            </a:r>
            <a:r>
              <a:rPr lang="et-EE" sz="2000" dirty="0"/>
              <a:t>2023. </a:t>
            </a:r>
            <a:r>
              <a:rPr lang="et-EE" sz="2000" dirty="0" smtClean="0"/>
              <a:t>aasta </a:t>
            </a:r>
            <a:r>
              <a:rPr lang="et-EE" sz="2000" dirty="0"/>
              <a:t>maakondade arengustrateegiate elluviimise </a:t>
            </a:r>
            <a:r>
              <a:rPr lang="et-EE" sz="2000" dirty="0" smtClean="0"/>
              <a:t>toetusmeetmest </a:t>
            </a:r>
            <a:r>
              <a:rPr lang="et-EE" sz="2000" dirty="0"/>
              <a:t>(MATA</a:t>
            </a:r>
            <a:r>
              <a:rPr lang="et-EE" sz="2000" dirty="0" smtClean="0"/>
              <a:t>) </a:t>
            </a:r>
            <a:r>
              <a:rPr lang="et-EE" sz="2000" dirty="0" err="1" smtClean="0"/>
              <a:t>rahastuse</a:t>
            </a:r>
            <a:r>
              <a:rPr lang="et-EE" sz="2000" dirty="0" smtClean="0"/>
              <a:t> saamiseks. Projekti omaosalus on Viljandi linna 2023. aasta eelarves.</a:t>
            </a:r>
          </a:p>
          <a:p>
            <a:pPr marL="0" indent="0">
              <a:buNone/>
            </a:pPr>
            <a:r>
              <a:rPr lang="et-EE" sz="2000" b="1" dirty="0" smtClean="0"/>
              <a:t>03.07.2023</a:t>
            </a:r>
            <a:r>
              <a:rPr lang="et-EE" sz="2000" dirty="0" smtClean="0"/>
              <a:t> – </a:t>
            </a:r>
            <a:r>
              <a:rPr lang="et-EE" sz="2000" dirty="0" err="1" smtClean="0"/>
              <a:t>rahastusotsus</a:t>
            </a:r>
            <a:r>
              <a:rPr lang="et-EE" sz="2000" dirty="0" smtClean="0"/>
              <a:t>, toetuse suurus 110 408 €. MATA toetuse abil on koostamisel kodutute loomade varjupaiga põhiprojekt ning ehitatakse loomade jooksuaedikud. </a:t>
            </a:r>
          </a:p>
          <a:p>
            <a:pPr marL="0" indent="0">
              <a:buNone/>
            </a:pPr>
            <a:endParaRPr lang="et-EE" dirty="0" smtClean="0"/>
          </a:p>
          <a:p>
            <a:pPr marL="0" indent="0">
              <a:buNone/>
            </a:pPr>
            <a:endParaRPr lang="et-EE" dirty="0" smtClean="0"/>
          </a:p>
          <a:p>
            <a:pPr marL="0" indent="0">
              <a:buNone/>
            </a:pPr>
            <a:endParaRPr lang="et-EE" dirty="0" smtClean="0"/>
          </a:p>
          <a:p>
            <a:pPr marL="0" indent="0">
              <a:buNone/>
            </a:pPr>
            <a:endParaRPr lang="et-EE" dirty="0"/>
          </a:p>
          <a:p>
            <a:pPr marL="0" indent="0">
              <a:buNone/>
            </a:pPr>
            <a:endParaRPr lang="et-EE" dirty="0"/>
          </a:p>
          <a:p>
            <a:pPr marL="0" indent="0">
              <a:buNone/>
            </a:pPr>
            <a:endParaRPr lang="et-EE" dirty="0" smtClean="0"/>
          </a:p>
        </p:txBody>
      </p:sp>
    </p:spTree>
    <p:extLst>
      <p:ext uri="{BB962C8B-B14F-4D97-AF65-F5344CB8AC3E}">
        <p14:creationId xmlns:p14="http://schemas.microsoft.com/office/powerpoint/2010/main" val="2223627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43834" y="609600"/>
            <a:ext cx="8530167" cy="753688"/>
          </a:xfrm>
        </p:spPr>
        <p:txBody>
          <a:bodyPr>
            <a:normAutofit/>
          </a:bodyPr>
          <a:lstStyle/>
          <a:p>
            <a:r>
              <a:rPr lang="et-EE" dirty="0" smtClean="0">
                <a:solidFill>
                  <a:schemeClr val="accent1">
                    <a:lumMod val="50000"/>
                  </a:schemeClr>
                </a:solidFill>
              </a:rPr>
              <a:t>Tüma kinnistu </a:t>
            </a:r>
            <a:endParaRPr lang="et-EE" dirty="0">
              <a:solidFill>
                <a:schemeClr val="accent1">
                  <a:lumMod val="50000"/>
                </a:schemeClr>
              </a:solidFill>
            </a:endParaRPr>
          </a:p>
        </p:txBody>
      </p:sp>
      <p:sp>
        <p:nvSpPr>
          <p:cNvPr id="3" name="Sisu kohatäide 2"/>
          <p:cNvSpPr>
            <a:spLocks noGrp="1"/>
          </p:cNvSpPr>
          <p:nvPr>
            <p:ph idx="1"/>
          </p:nvPr>
        </p:nvSpPr>
        <p:spPr>
          <a:xfrm>
            <a:off x="743835" y="1463040"/>
            <a:ext cx="9486362" cy="4927456"/>
          </a:xfrm>
        </p:spPr>
        <p:txBody>
          <a:bodyPr>
            <a:normAutofit/>
          </a:bodyPr>
          <a:lstStyle/>
          <a:p>
            <a:pPr marL="0" indent="0">
              <a:buNone/>
            </a:pPr>
            <a:endParaRPr lang="et-EE" sz="2400" dirty="0"/>
          </a:p>
          <a:p>
            <a:pPr marL="0" indent="0">
              <a:buNone/>
            </a:pPr>
            <a:endParaRPr lang="et-EE" sz="2400" dirty="0"/>
          </a:p>
          <a:p>
            <a:pPr marL="0" indent="0">
              <a:buNone/>
            </a:pPr>
            <a:endParaRPr lang="et-EE" sz="2400" dirty="0" smtClean="0"/>
          </a:p>
        </p:txBody>
      </p:sp>
      <p:pic>
        <p:nvPicPr>
          <p:cNvPr id="4" name="Pil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655" y="0"/>
            <a:ext cx="8086689" cy="6858000"/>
          </a:xfrm>
          <a:prstGeom prst="rect">
            <a:avLst/>
          </a:prstGeom>
        </p:spPr>
      </p:pic>
    </p:spTree>
    <p:extLst>
      <p:ext uri="{BB962C8B-B14F-4D97-AF65-F5344CB8AC3E}">
        <p14:creationId xmlns:p14="http://schemas.microsoft.com/office/powerpoint/2010/main" val="1074293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43834" y="609600"/>
            <a:ext cx="8530167" cy="753688"/>
          </a:xfrm>
        </p:spPr>
        <p:txBody>
          <a:bodyPr>
            <a:normAutofit/>
          </a:bodyPr>
          <a:lstStyle/>
          <a:p>
            <a:r>
              <a:rPr lang="et-EE" dirty="0" smtClean="0">
                <a:solidFill>
                  <a:schemeClr val="accent1">
                    <a:lumMod val="50000"/>
                  </a:schemeClr>
                </a:solidFill>
              </a:rPr>
              <a:t>Põhiprojekti koostamine</a:t>
            </a:r>
            <a:endParaRPr lang="et-EE" dirty="0">
              <a:solidFill>
                <a:schemeClr val="accent1">
                  <a:lumMod val="50000"/>
                </a:schemeClr>
              </a:solidFill>
            </a:endParaRPr>
          </a:p>
        </p:txBody>
      </p:sp>
      <p:sp>
        <p:nvSpPr>
          <p:cNvPr id="3" name="Sisu kohatäide 2"/>
          <p:cNvSpPr>
            <a:spLocks noGrp="1"/>
          </p:cNvSpPr>
          <p:nvPr>
            <p:ph idx="1"/>
          </p:nvPr>
        </p:nvSpPr>
        <p:spPr>
          <a:xfrm>
            <a:off x="743835" y="1463040"/>
            <a:ext cx="9486362" cy="4927456"/>
          </a:xfrm>
        </p:spPr>
        <p:txBody>
          <a:bodyPr>
            <a:normAutofit/>
          </a:bodyPr>
          <a:lstStyle/>
          <a:p>
            <a:pPr marL="0" indent="0">
              <a:buNone/>
            </a:pPr>
            <a:r>
              <a:rPr lang="et-EE" sz="2400" dirty="0"/>
              <a:t>Riigihanke "Viljandi kodutute loomade varjupaiga projekteerimistööd"(viitenumber 264392) alusel kujunes tööde käibemaksu (20 %) sisaldavaks maksumuseks 59 208 </a:t>
            </a:r>
            <a:r>
              <a:rPr lang="et-EE" sz="2400" dirty="0" smtClean="0"/>
              <a:t>eurot. </a:t>
            </a:r>
          </a:p>
          <a:p>
            <a:pPr marL="0" indent="0">
              <a:buNone/>
            </a:pPr>
            <a:r>
              <a:rPr lang="et-EE" sz="2400" dirty="0" smtClean="0"/>
              <a:t>Eduka pakkuja Nool Projekt OÜ-ga sõlmiti 29.06.23 töövõtuleping. </a:t>
            </a:r>
          </a:p>
          <a:p>
            <a:pPr marL="0" indent="0">
              <a:buNone/>
            </a:pPr>
            <a:r>
              <a:rPr lang="et-EE" sz="2400" dirty="0" smtClean="0"/>
              <a:t>Lepingu täitmise tähtaeg 29.02.2024</a:t>
            </a:r>
            <a:endParaRPr lang="et-EE" sz="2400" dirty="0"/>
          </a:p>
          <a:p>
            <a:pPr marL="0" indent="0">
              <a:buNone/>
            </a:pPr>
            <a:endParaRPr lang="et-EE" sz="2400" dirty="0" smtClean="0"/>
          </a:p>
          <a:p>
            <a:pPr marL="0" indent="0">
              <a:buNone/>
            </a:pPr>
            <a:r>
              <a:rPr lang="et-EE" sz="2400" dirty="0" smtClean="0"/>
              <a:t>Valminud on hoone eskiisprojekt</a:t>
            </a:r>
          </a:p>
          <a:p>
            <a:pPr marL="0" indent="0">
              <a:buNone/>
            </a:pPr>
            <a:r>
              <a:rPr lang="et-EE" sz="2400" dirty="0" smtClean="0"/>
              <a:t>Hoone suletud netopinnaks on ca 574 m2</a:t>
            </a:r>
          </a:p>
          <a:p>
            <a:pPr marL="0" indent="0">
              <a:buNone/>
            </a:pPr>
            <a:r>
              <a:rPr lang="et-EE" sz="2400" dirty="0" smtClean="0"/>
              <a:t>Projekti dokumendid asuvad</a:t>
            </a:r>
            <a:r>
              <a:rPr lang="et-EE" sz="2400" dirty="0" smtClean="0"/>
              <a:t>:</a:t>
            </a:r>
            <a:r>
              <a:rPr lang="et-EE" sz="2400" u="sng" dirty="0">
                <a:hlinkClick r:id="rId2"/>
              </a:rPr>
              <a:t> https://app.bauhub.ee/public/sharebox/cfed1afe-3883-4462-86c9-b7cb4e4b6342</a:t>
            </a:r>
            <a:r>
              <a:rPr lang="et-EE" sz="2400" dirty="0"/>
              <a:t> </a:t>
            </a:r>
          </a:p>
          <a:p>
            <a:pPr marL="0" indent="0">
              <a:buNone/>
            </a:pPr>
            <a:endParaRPr lang="et-EE" sz="2400" dirty="0" smtClean="0"/>
          </a:p>
          <a:p>
            <a:pPr marL="0" indent="0">
              <a:buNone/>
            </a:pPr>
            <a:endParaRPr lang="et-EE" sz="2400" dirty="0"/>
          </a:p>
          <a:p>
            <a:pPr marL="0" indent="0">
              <a:buNone/>
            </a:pPr>
            <a:endParaRPr lang="et-EE" sz="2400" dirty="0"/>
          </a:p>
          <a:p>
            <a:pPr marL="0" indent="0">
              <a:buNone/>
            </a:pPr>
            <a:endParaRPr lang="et-EE" sz="2400" dirty="0" smtClean="0"/>
          </a:p>
        </p:txBody>
      </p:sp>
    </p:spTree>
    <p:extLst>
      <p:ext uri="{BB962C8B-B14F-4D97-AF65-F5344CB8AC3E}">
        <p14:creationId xmlns:p14="http://schemas.microsoft.com/office/powerpoint/2010/main" val="3735603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43834" y="609600"/>
            <a:ext cx="8530167" cy="753688"/>
          </a:xfrm>
        </p:spPr>
        <p:txBody>
          <a:bodyPr>
            <a:normAutofit/>
          </a:bodyPr>
          <a:lstStyle/>
          <a:p>
            <a:endParaRPr lang="et-EE" dirty="0">
              <a:solidFill>
                <a:schemeClr val="accent1">
                  <a:lumMod val="50000"/>
                </a:schemeClr>
              </a:solidFill>
            </a:endParaRPr>
          </a:p>
        </p:txBody>
      </p:sp>
      <p:sp>
        <p:nvSpPr>
          <p:cNvPr id="3" name="Sisu kohatäide 2"/>
          <p:cNvSpPr>
            <a:spLocks noGrp="1"/>
          </p:cNvSpPr>
          <p:nvPr>
            <p:ph idx="1"/>
          </p:nvPr>
        </p:nvSpPr>
        <p:spPr>
          <a:xfrm>
            <a:off x="743835" y="1463040"/>
            <a:ext cx="9486362" cy="4927456"/>
          </a:xfrm>
        </p:spPr>
        <p:txBody>
          <a:bodyPr>
            <a:normAutofit/>
          </a:bodyPr>
          <a:lstStyle/>
          <a:p>
            <a:pPr marL="0" indent="0">
              <a:buNone/>
            </a:pPr>
            <a:endParaRPr lang="et-EE" sz="2400" dirty="0"/>
          </a:p>
          <a:p>
            <a:pPr marL="0" indent="0">
              <a:buNone/>
            </a:pPr>
            <a:endParaRPr lang="et-EE" sz="2400" dirty="0"/>
          </a:p>
          <a:p>
            <a:pPr marL="0" indent="0">
              <a:buNone/>
            </a:pPr>
            <a:endParaRPr lang="et-EE" sz="2400" dirty="0"/>
          </a:p>
          <a:p>
            <a:pPr marL="0" indent="0">
              <a:buNone/>
            </a:pPr>
            <a:endParaRPr lang="et-EE" sz="2400" dirty="0" smtClean="0"/>
          </a:p>
        </p:txBody>
      </p:sp>
      <p:pic>
        <p:nvPicPr>
          <p:cNvPr id="4" name="Pilt 3"/>
          <p:cNvPicPr>
            <a:picLocks noChangeAspect="1"/>
          </p:cNvPicPr>
          <p:nvPr/>
        </p:nvPicPr>
        <p:blipFill>
          <a:blip r:embed="rId2"/>
          <a:stretch>
            <a:fillRect/>
          </a:stretch>
        </p:blipFill>
        <p:spPr>
          <a:xfrm>
            <a:off x="594544" y="232916"/>
            <a:ext cx="11002911" cy="6392167"/>
          </a:xfrm>
          <a:prstGeom prst="rect">
            <a:avLst/>
          </a:prstGeom>
        </p:spPr>
      </p:pic>
    </p:spTree>
    <p:extLst>
      <p:ext uri="{BB962C8B-B14F-4D97-AF65-F5344CB8AC3E}">
        <p14:creationId xmlns:p14="http://schemas.microsoft.com/office/powerpoint/2010/main" val="3221237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dirty="0"/>
          </a:p>
        </p:txBody>
      </p:sp>
      <p:sp>
        <p:nvSpPr>
          <p:cNvPr id="3" name="Sisu kohatäide 2"/>
          <p:cNvSpPr>
            <a:spLocks noGrp="1"/>
          </p:cNvSpPr>
          <p:nvPr>
            <p:ph idx="1"/>
          </p:nvPr>
        </p:nvSpPr>
        <p:spPr/>
        <p:txBody>
          <a:bodyPr/>
          <a:lstStyle/>
          <a:p>
            <a:endParaRPr lang="et-EE" dirty="0"/>
          </a:p>
        </p:txBody>
      </p:sp>
      <p:pic>
        <p:nvPicPr>
          <p:cNvPr id="7" name="Pilt 6"/>
          <p:cNvPicPr/>
          <p:nvPr/>
        </p:nvPicPr>
        <p:blipFill>
          <a:blip r:embed="rId2"/>
          <a:stretch>
            <a:fillRect/>
          </a:stretch>
        </p:blipFill>
        <p:spPr>
          <a:xfrm>
            <a:off x="408331" y="505721"/>
            <a:ext cx="5871845" cy="6085840"/>
          </a:xfrm>
          <a:prstGeom prst="rect">
            <a:avLst/>
          </a:prstGeom>
        </p:spPr>
      </p:pic>
      <p:pic>
        <p:nvPicPr>
          <p:cNvPr id="9" name="Pilt 8"/>
          <p:cNvPicPr/>
          <p:nvPr/>
        </p:nvPicPr>
        <p:blipFill>
          <a:blip r:embed="rId3">
            <a:extLst>
              <a:ext uri="{28A0092B-C50C-407E-A947-70E740481C1C}">
                <a14:useLocalDpi xmlns:a14="http://schemas.microsoft.com/office/drawing/2010/main" val="0"/>
              </a:ext>
            </a:extLst>
          </a:blip>
          <a:stretch>
            <a:fillRect/>
          </a:stretch>
        </p:blipFill>
        <p:spPr>
          <a:xfrm>
            <a:off x="6768080" y="85457"/>
            <a:ext cx="3145042" cy="6626971"/>
          </a:xfrm>
          <a:prstGeom prst="rect">
            <a:avLst/>
          </a:prstGeom>
        </p:spPr>
      </p:pic>
    </p:spTree>
    <p:extLst>
      <p:ext uri="{BB962C8B-B14F-4D97-AF65-F5344CB8AC3E}">
        <p14:creationId xmlns:p14="http://schemas.microsoft.com/office/powerpoint/2010/main" val="988151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43834" y="609600"/>
            <a:ext cx="8530167" cy="753688"/>
          </a:xfrm>
        </p:spPr>
        <p:txBody>
          <a:bodyPr>
            <a:normAutofit/>
          </a:bodyPr>
          <a:lstStyle/>
          <a:p>
            <a:r>
              <a:rPr lang="et-EE" dirty="0" smtClean="0">
                <a:solidFill>
                  <a:schemeClr val="accent1">
                    <a:lumMod val="50000"/>
                  </a:schemeClr>
                </a:solidFill>
              </a:rPr>
              <a:t>Taotluse esitamine hoone ehitamiseks</a:t>
            </a:r>
            <a:endParaRPr lang="et-EE" dirty="0">
              <a:solidFill>
                <a:schemeClr val="accent1">
                  <a:lumMod val="50000"/>
                </a:schemeClr>
              </a:solidFill>
            </a:endParaRPr>
          </a:p>
        </p:txBody>
      </p:sp>
      <p:sp>
        <p:nvSpPr>
          <p:cNvPr id="3" name="Sisu kohatäide 2"/>
          <p:cNvSpPr>
            <a:spLocks noGrp="1"/>
          </p:cNvSpPr>
          <p:nvPr>
            <p:ph idx="1"/>
          </p:nvPr>
        </p:nvSpPr>
        <p:spPr>
          <a:xfrm>
            <a:off x="299103" y="1222049"/>
            <a:ext cx="11716284" cy="5460762"/>
          </a:xfrm>
        </p:spPr>
        <p:txBody>
          <a:bodyPr>
            <a:normAutofit/>
          </a:bodyPr>
          <a:lstStyle/>
          <a:p>
            <a:pPr marL="0" indent="0">
              <a:buNone/>
            </a:pPr>
            <a:r>
              <a:rPr lang="et-EE" sz="1600" dirty="0" smtClean="0"/>
              <a:t>Taotlusvoor kohalike </a:t>
            </a:r>
            <a:r>
              <a:rPr lang="et-EE" sz="1600" dirty="0"/>
              <a:t>omavalitsuste </a:t>
            </a:r>
            <a:r>
              <a:rPr lang="et-EE" sz="1600" dirty="0" err="1"/>
              <a:t>liginullenergiahoonete</a:t>
            </a:r>
            <a:r>
              <a:rPr lang="et-EE" sz="1600" dirty="0"/>
              <a:t> </a:t>
            </a:r>
            <a:r>
              <a:rPr lang="et-EE" sz="1600" dirty="0" smtClean="0"/>
              <a:t>ehitamiseks on avatud kuni </a:t>
            </a:r>
            <a:r>
              <a:rPr lang="et-EE" sz="1600" b="1" dirty="0" smtClean="0"/>
              <a:t>16.10.2023 kell 17 </a:t>
            </a:r>
          </a:p>
          <a:p>
            <a:pPr marL="0" indent="0">
              <a:buNone/>
            </a:pPr>
            <a:r>
              <a:rPr lang="et-EE" sz="1600" dirty="0" smtClean="0"/>
              <a:t>Taotleja Viljandi Linnavalitsus</a:t>
            </a:r>
          </a:p>
          <a:p>
            <a:pPr marL="0" indent="0">
              <a:buNone/>
            </a:pPr>
            <a:r>
              <a:rPr lang="et-EE" sz="1600" dirty="0" smtClean="0"/>
              <a:t>Toetuse määr 70 %, omafinantseering 30 %</a:t>
            </a:r>
          </a:p>
          <a:p>
            <a:pPr marL="0" indent="0">
              <a:buNone/>
            </a:pPr>
            <a:r>
              <a:rPr lang="et-EE" sz="1600" b="1" dirty="0" smtClean="0"/>
              <a:t>Projekti kogumaksumus on 1 685 000 €</a:t>
            </a:r>
            <a:r>
              <a:rPr lang="et-EE" sz="1600" dirty="0" smtClean="0"/>
              <a:t>, </a:t>
            </a:r>
            <a:r>
              <a:rPr lang="et-EE" sz="1600" b="1" dirty="0" smtClean="0"/>
              <a:t>sh </a:t>
            </a:r>
            <a:r>
              <a:rPr lang="et-EE" sz="1600" b="1" dirty="0"/>
              <a:t>abikõlblik kulu 1 </a:t>
            </a:r>
            <a:r>
              <a:rPr lang="et-EE" sz="1600" b="1" dirty="0" smtClean="0"/>
              <a:t>585 </a:t>
            </a:r>
            <a:r>
              <a:rPr lang="et-EE" sz="1600" b="1" dirty="0"/>
              <a:t>000 </a:t>
            </a:r>
            <a:r>
              <a:rPr lang="et-EE" sz="1600" b="1" dirty="0" smtClean="0"/>
              <a:t>€ ja mitteabikõlblik kulu 100 000 €</a:t>
            </a:r>
          </a:p>
          <a:p>
            <a:r>
              <a:rPr lang="et-EE" sz="1600" dirty="0" smtClean="0"/>
              <a:t>Ehitamine AK kulu 1 435 000 €-  </a:t>
            </a:r>
            <a:r>
              <a:rPr lang="et-EE" sz="1600" b="1" dirty="0" smtClean="0"/>
              <a:t>taotletav toetus 1 004 500 € ja omafinantseering 430 500 €</a:t>
            </a:r>
          </a:p>
          <a:p>
            <a:r>
              <a:rPr lang="et-EE" sz="1600" dirty="0" smtClean="0"/>
              <a:t>Lammutamine (samas mahus ehitamisega) -  </a:t>
            </a:r>
            <a:r>
              <a:rPr lang="et-EE" sz="1600" b="1" dirty="0" smtClean="0"/>
              <a:t>taotletav toetus 105 000 € ja </a:t>
            </a:r>
            <a:r>
              <a:rPr lang="et-EE" sz="1600" b="1" dirty="0"/>
              <a:t>	</a:t>
            </a:r>
            <a:r>
              <a:rPr lang="et-EE" sz="1600" b="1" dirty="0" smtClean="0"/>
              <a:t>omafinantseering 45 000 € </a:t>
            </a:r>
          </a:p>
          <a:p>
            <a:pPr marL="0" indent="0">
              <a:buNone/>
            </a:pPr>
            <a:r>
              <a:rPr lang="et-EE" sz="1600" b="1" dirty="0" smtClean="0"/>
              <a:t>Omafinantseeringu katmine</a:t>
            </a:r>
            <a:r>
              <a:rPr lang="et-EE" sz="1600" dirty="0"/>
              <a:t>, osakaaluks omavalitsuste elanike </a:t>
            </a:r>
            <a:r>
              <a:rPr lang="et-EE" sz="1600" dirty="0" smtClean="0"/>
              <a:t>arv maakonna elanike arvust. </a:t>
            </a:r>
            <a:endParaRPr lang="et-EE" sz="1600" dirty="0"/>
          </a:p>
          <a:p>
            <a:pPr marL="0" indent="0">
              <a:buNone/>
            </a:pPr>
            <a:r>
              <a:rPr lang="et-EE" sz="1600" dirty="0"/>
              <a:t>(01.01.23 Mulgi vald 16 %, Põhja-Sakala vald 17 %, Viljandi vald 30 %, Viljandi linn 37 </a:t>
            </a:r>
            <a:r>
              <a:rPr lang="et-EE" sz="1600" dirty="0" smtClean="0"/>
              <a:t>%)</a:t>
            </a:r>
          </a:p>
          <a:p>
            <a:pPr marL="0" indent="0">
              <a:buNone/>
            </a:pPr>
            <a:endParaRPr lang="et-EE" sz="1900" dirty="0"/>
          </a:p>
          <a:p>
            <a:pPr marL="0" indent="0">
              <a:buNone/>
            </a:pPr>
            <a:endParaRPr lang="et-EE" sz="2300" dirty="0" smtClean="0"/>
          </a:p>
          <a:p>
            <a:pPr>
              <a:buAutoNum type="arabicParenR"/>
            </a:pPr>
            <a:endParaRPr lang="et-EE" sz="2400" dirty="0"/>
          </a:p>
          <a:p>
            <a:pPr marL="0" indent="0">
              <a:buNone/>
            </a:pPr>
            <a:endParaRPr lang="et-EE" sz="2400" dirty="0"/>
          </a:p>
          <a:p>
            <a:pPr marL="0" indent="0">
              <a:buNone/>
            </a:pPr>
            <a:endParaRPr lang="et-EE" sz="2400" dirty="0" smtClean="0"/>
          </a:p>
        </p:txBody>
      </p:sp>
      <p:graphicFrame>
        <p:nvGraphicFramePr>
          <p:cNvPr id="6" name="Tabel 5"/>
          <p:cNvGraphicFramePr>
            <a:graphicFrameLocks noGrp="1"/>
          </p:cNvGraphicFramePr>
          <p:nvPr>
            <p:extLst>
              <p:ext uri="{D42A27DB-BD31-4B8C-83A1-F6EECF244321}">
                <p14:modId xmlns:p14="http://schemas.microsoft.com/office/powerpoint/2010/main" val="15159951"/>
              </p:ext>
            </p:extLst>
          </p:nvPr>
        </p:nvGraphicFramePr>
        <p:xfrm>
          <a:off x="664674" y="4308220"/>
          <a:ext cx="8128000" cy="2290445"/>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endParaRPr lang="et-EE" dirty="0"/>
                    </a:p>
                  </a:txBody>
                  <a:tcPr/>
                </a:tc>
                <a:tc>
                  <a:txBody>
                    <a:bodyPr/>
                    <a:lstStyle/>
                    <a:p>
                      <a:pPr algn="r" fontAlgn="b"/>
                      <a:r>
                        <a:rPr lang="et-EE" sz="1400" b="0" i="0" u="none" strike="noStrike" dirty="0">
                          <a:solidFill>
                            <a:srgbClr val="000000"/>
                          </a:solidFill>
                          <a:effectLst/>
                          <a:latin typeface="Calibri" panose="020F0502020204030204" pitchFamily="34" charset="0"/>
                        </a:rPr>
                        <a:t> ehitamine </a:t>
                      </a:r>
                    </a:p>
                  </a:txBody>
                  <a:tcPr marL="9525" marR="9525" marT="9525" marB="0" anchor="b"/>
                </a:tc>
                <a:tc>
                  <a:txBody>
                    <a:bodyPr/>
                    <a:lstStyle/>
                    <a:p>
                      <a:pPr algn="r" fontAlgn="b"/>
                      <a:r>
                        <a:rPr lang="et-EE" sz="1400" b="0" i="0" u="none" strike="noStrike" dirty="0">
                          <a:solidFill>
                            <a:srgbClr val="000000"/>
                          </a:solidFill>
                          <a:effectLst/>
                          <a:latin typeface="Calibri" panose="020F0502020204030204" pitchFamily="34" charset="0"/>
                        </a:rPr>
                        <a:t> vana hoone lammutamine </a:t>
                      </a:r>
                    </a:p>
                  </a:txBody>
                  <a:tcPr marL="9525" marR="9525" marT="9525" marB="0" anchor="b"/>
                </a:tc>
                <a:tc>
                  <a:txBody>
                    <a:bodyPr/>
                    <a:lstStyle/>
                    <a:p>
                      <a:pPr algn="r" fontAlgn="b"/>
                      <a:r>
                        <a:rPr lang="et-EE" sz="1400" b="0" i="0" u="none" strike="noStrike">
                          <a:solidFill>
                            <a:srgbClr val="000000"/>
                          </a:solidFill>
                          <a:effectLst/>
                          <a:latin typeface="Calibri" panose="020F0502020204030204" pitchFamily="34" charset="0"/>
                        </a:rPr>
                        <a:t> mitteabikõlblik kulu </a:t>
                      </a:r>
                    </a:p>
                  </a:txBody>
                  <a:tcPr marL="9525" marR="9525" marT="9525" marB="0" anchor="b"/>
                </a:tc>
                <a:tc>
                  <a:txBody>
                    <a:bodyPr/>
                    <a:lstStyle/>
                    <a:p>
                      <a:pPr algn="r" fontAlgn="b"/>
                      <a:r>
                        <a:rPr lang="et-EE" sz="1400" b="1" i="0" u="none" strike="noStrike">
                          <a:solidFill>
                            <a:srgbClr val="000000"/>
                          </a:solidFill>
                          <a:effectLst/>
                          <a:latin typeface="Calibri" panose="020F0502020204030204" pitchFamily="34" charset="0"/>
                        </a:rPr>
                        <a:t> KOKKU </a:t>
                      </a:r>
                    </a:p>
                  </a:txBody>
                  <a:tcPr marL="9525" marR="9525" marT="9525" marB="0" anchor="b"/>
                </a:tc>
              </a:tr>
              <a:tr h="370840">
                <a:tc>
                  <a:txBody>
                    <a:bodyPr/>
                    <a:lstStyle/>
                    <a:p>
                      <a:pPr algn="l" fontAlgn="b"/>
                      <a:r>
                        <a:rPr lang="et-EE" sz="1400" b="0" i="0" u="none" strike="noStrike" dirty="0">
                          <a:solidFill>
                            <a:srgbClr val="000000"/>
                          </a:solidFill>
                          <a:effectLst/>
                          <a:latin typeface="Calibri" panose="020F0502020204030204" pitchFamily="34" charset="0"/>
                        </a:rPr>
                        <a:t>Viljandi linn</a:t>
                      </a:r>
                    </a:p>
                  </a:txBody>
                  <a:tcPr marL="9525" marR="9525" marT="9525" marB="0" anchor="b"/>
                </a:tc>
                <a:tc>
                  <a:txBody>
                    <a:bodyPr/>
                    <a:lstStyle/>
                    <a:p>
                      <a:pPr algn="r" fontAlgn="b"/>
                      <a:r>
                        <a:rPr lang="et-EE" sz="1400" b="0" i="0" u="none" strike="noStrike" dirty="0">
                          <a:solidFill>
                            <a:srgbClr val="000000"/>
                          </a:solidFill>
                          <a:effectLst/>
                          <a:latin typeface="Calibri" panose="020F0502020204030204" pitchFamily="34" charset="0"/>
                        </a:rPr>
                        <a:t>          159 285   </a:t>
                      </a:r>
                    </a:p>
                  </a:txBody>
                  <a:tcPr marL="9525" marR="9525" marT="9525" marB="0" anchor="b"/>
                </a:tc>
                <a:tc>
                  <a:txBody>
                    <a:bodyPr/>
                    <a:lstStyle/>
                    <a:p>
                      <a:pPr algn="r" fontAlgn="b"/>
                      <a:r>
                        <a:rPr lang="et-EE" sz="1400" b="0" i="0" u="none" strike="noStrike" dirty="0">
                          <a:solidFill>
                            <a:srgbClr val="000000"/>
                          </a:solidFill>
                          <a:effectLst/>
                          <a:latin typeface="Calibri" panose="020F0502020204030204" pitchFamily="34" charset="0"/>
                        </a:rPr>
                        <a:t>               16 650   </a:t>
                      </a:r>
                    </a:p>
                  </a:txBody>
                  <a:tcPr marL="9525" marR="9525" marT="9525" marB="0" anchor="b"/>
                </a:tc>
                <a:tc>
                  <a:txBody>
                    <a:bodyPr/>
                    <a:lstStyle/>
                    <a:p>
                      <a:pPr algn="r" fontAlgn="b"/>
                      <a:r>
                        <a:rPr lang="et-EE" sz="1400" b="0" i="0" u="none" strike="noStrike">
                          <a:solidFill>
                            <a:srgbClr val="000000"/>
                          </a:solidFill>
                          <a:effectLst/>
                          <a:latin typeface="Calibri" panose="020F0502020204030204" pitchFamily="34" charset="0"/>
                        </a:rPr>
                        <a:t>                   37 000   </a:t>
                      </a:r>
                    </a:p>
                  </a:txBody>
                  <a:tcPr marL="9525" marR="9525" marT="9525" marB="0" anchor="b"/>
                </a:tc>
                <a:tc>
                  <a:txBody>
                    <a:bodyPr/>
                    <a:lstStyle/>
                    <a:p>
                      <a:pPr algn="r" fontAlgn="b"/>
                      <a:r>
                        <a:rPr lang="et-EE" sz="1400" b="1" i="0" u="none" strike="noStrike">
                          <a:solidFill>
                            <a:srgbClr val="000000"/>
                          </a:solidFill>
                          <a:effectLst/>
                          <a:latin typeface="Calibri" panose="020F0502020204030204" pitchFamily="34" charset="0"/>
                        </a:rPr>
                        <a:t>             212 935   </a:t>
                      </a:r>
                    </a:p>
                  </a:txBody>
                  <a:tcPr marL="9525" marR="9525" marT="9525" marB="0" anchor="b"/>
                </a:tc>
              </a:tr>
              <a:tr h="370840">
                <a:tc>
                  <a:txBody>
                    <a:bodyPr/>
                    <a:lstStyle/>
                    <a:p>
                      <a:pPr algn="l" fontAlgn="b"/>
                      <a:r>
                        <a:rPr lang="et-EE" sz="1400" b="0" i="0" u="none" strike="noStrike" dirty="0">
                          <a:solidFill>
                            <a:srgbClr val="000000"/>
                          </a:solidFill>
                          <a:effectLst/>
                          <a:latin typeface="Calibri" panose="020F0502020204030204" pitchFamily="34" charset="0"/>
                        </a:rPr>
                        <a:t>Viljandi vald</a:t>
                      </a:r>
                    </a:p>
                  </a:txBody>
                  <a:tcPr marL="9525" marR="9525" marT="9525" marB="0" anchor="b"/>
                </a:tc>
                <a:tc>
                  <a:txBody>
                    <a:bodyPr/>
                    <a:lstStyle/>
                    <a:p>
                      <a:pPr algn="r" fontAlgn="b"/>
                      <a:r>
                        <a:rPr lang="et-EE" sz="1400" b="0" i="0" u="none" strike="noStrike" dirty="0">
                          <a:solidFill>
                            <a:srgbClr val="000000"/>
                          </a:solidFill>
                          <a:effectLst/>
                          <a:latin typeface="Calibri" panose="020F0502020204030204" pitchFamily="34" charset="0"/>
                        </a:rPr>
                        <a:t>          129 150   </a:t>
                      </a:r>
                    </a:p>
                  </a:txBody>
                  <a:tcPr marL="9525" marR="9525" marT="9525" marB="0" anchor="b"/>
                </a:tc>
                <a:tc>
                  <a:txBody>
                    <a:bodyPr/>
                    <a:lstStyle/>
                    <a:p>
                      <a:pPr algn="r" fontAlgn="b"/>
                      <a:r>
                        <a:rPr lang="et-EE" sz="1400" b="0" i="0" u="none" strike="noStrike" dirty="0">
                          <a:solidFill>
                            <a:srgbClr val="000000"/>
                          </a:solidFill>
                          <a:effectLst/>
                          <a:latin typeface="Calibri" panose="020F0502020204030204" pitchFamily="34" charset="0"/>
                        </a:rPr>
                        <a:t>               13 500   </a:t>
                      </a:r>
                    </a:p>
                  </a:txBody>
                  <a:tcPr marL="9525" marR="9525" marT="9525" marB="0" anchor="b"/>
                </a:tc>
                <a:tc>
                  <a:txBody>
                    <a:bodyPr/>
                    <a:lstStyle/>
                    <a:p>
                      <a:pPr algn="r" fontAlgn="b"/>
                      <a:r>
                        <a:rPr lang="et-EE" sz="1400" b="0" i="0" u="none" strike="noStrike">
                          <a:solidFill>
                            <a:srgbClr val="000000"/>
                          </a:solidFill>
                          <a:effectLst/>
                          <a:latin typeface="Calibri" panose="020F0502020204030204" pitchFamily="34" charset="0"/>
                        </a:rPr>
                        <a:t>                   30 000   </a:t>
                      </a:r>
                    </a:p>
                  </a:txBody>
                  <a:tcPr marL="9525" marR="9525" marT="9525" marB="0" anchor="b"/>
                </a:tc>
                <a:tc>
                  <a:txBody>
                    <a:bodyPr/>
                    <a:lstStyle/>
                    <a:p>
                      <a:pPr algn="r" fontAlgn="b"/>
                      <a:r>
                        <a:rPr lang="et-EE" sz="1400" b="1" i="0" u="none" strike="noStrike">
                          <a:solidFill>
                            <a:srgbClr val="000000"/>
                          </a:solidFill>
                          <a:effectLst/>
                          <a:latin typeface="Calibri" panose="020F0502020204030204" pitchFamily="34" charset="0"/>
                        </a:rPr>
                        <a:t>             172 650   </a:t>
                      </a:r>
                    </a:p>
                  </a:txBody>
                  <a:tcPr marL="9525" marR="9525" marT="9525" marB="0" anchor="b"/>
                </a:tc>
              </a:tr>
              <a:tr h="370840">
                <a:tc>
                  <a:txBody>
                    <a:bodyPr/>
                    <a:lstStyle/>
                    <a:p>
                      <a:pPr algn="l" fontAlgn="b"/>
                      <a:r>
                        <a:rPr lang="et-EE" sz="1400" b="0" i="0" u="none" strike="noStrike" dirty="0">
                          <a:solidFill>
                            <a:srgbClr val="000000"/>
                          </a:solidFill>
                          <a:effectLst/>
                          <a:latin typeface="Calibri" panose="020F0502020204030204" pitchFamily="34" charset="0"/>
                        </a:rPr>
                        <a:t>Põhja-Sakala vald</a:t>
                      </a:r>
                    </a:p>
                  </a:txBody>
                  <a:tcPr marL="9525" marR="9525" marT="9525" marB="0" anchor="b"/>
                </a:tc>
                <a:tc>
                  <a:txBody>
                    <a:bodyPr/>
                    <a:lstStyle/>
                    <a:p>
                      <a:pPr algn="r" fontAlgn="b"/>
                      <a:r>
                        <a:rPr lang="et-EE" sz="1400" b="0" i="0" u="none" strike="noStrike">
                          <a:solidFill>
                            <a:srgbClr val="000000"/>
                          </a:solidFill>
                          <a:effectLst/>
                          <a:latin typeface="Calibri" panose="020F0502020204030204" pitchFamily="34" charset="0"/>
                        </a:rPr>
                        <a:t>            73 185   </a:t>
                      </a:r>
                    </a:p>
                  </a:txBody>
                  <a:tcPr marL="9525" marR="9525" marT="9525" marB="0" anchor="b"/>
                </a:tc>
                <a:tc>
                  <a:txBody>
                    <a:bodyPr/>
                    <a:lstStyle/>
                    <a:p>
                      <a:pPr algn="r" fontAlgn="b"/>
                      <a:r>
                        <a:rPr lang="et-EE" sz="1400" b="0" i="0" u="none" strike="noStrike" dirty="0">
                          <a:solidFill>
                            <a:srgbClr val="000000"/>
                          </a:solidFill>
                          <a:effectLst/>
                          <a:latin typeface="Calibri" panose="020F0502020204030204" pitchFamily="34" charset="0"/>
                        </a:rPr>
                        <a:t>                  7 650   </a:t>
                      </a:r>
                    </a:p>
                  </a:txBody>
                  <a:tcPr marL="9525" marR="9525" marT="9525" marB="0" anchor="b"/>
                </a:tc>
                <a:tc>
                  <a:txBody>
                    <a:bodyPr/>
                    <a:lstStyle/>
                    <a:p>
                      <a:pPr algn="r" fontAlgn="b"/>
                      <a:r>
                        <a:rPr lang="et-EE" sz="1400" b="0" i="0" u="none" strike="noStrike" dirty="0">
                          <a:solidFill>
                            <a:srgbClr val="000000"/>
                          </a:solidFill>
                          <a:effectLst/>
                          <a:latin typeface="Calibri" panose="020F0502020204030204" pitchFamily="34" charset="0"/>
                        </a:rPr>
                        <a:t>                   17 000   </a:t>
                      </a:r>
                    </a:p>
                  </a:txBody>
                  <a:tcPr marL="9525" marR="9525" marT="9525" marB="0" anchor="b"/>
                </a:tc>
                <a:tc>
                  <a:txBody>
                    <a:bodyPr/>
                    <a:lstStyle/>
                    <a:p>
                      <a:pPr algn="r" fontAlgn="b"/>
                      <a:r>
                        <a:rPr lang="et-EE" sz="1400" b="1" i="0" u="none" strike="noStrike">
                          <a:solidFill>
                            <a:srgbClr val="000000"/>
                          </a:solidFill>
                          <a:effectLst/>
                          <a:latin typeface="Calibri" panose="020F0502020204030204" pitchFamily="34" charset="0"/>
                        </a:rPr>
                        <a:t>               97 835   </a:t>
                      </a:r>
                    </a:p>
                  </a:txBody>
                  <a:tcPr marL="9525" marR="9525" marT="9525" marB="0" anchor="b"/>
                </a:tc>
              </a:tr>
              <a:tr h="370840">
                <a:tc>
                  <a:txBody>
                    <a:bodyPr/>
                    <a:lstStyle/>
                    <a:p>
                      <a:pPr algn="l" fontAlgn="b"/>
                      <a:r>
                        <a:rPr lang="et-EE" sz="1400" b="0" i="0" u="none" strike="noStrike" dirty="0">
                          <a:solidFill>
                            <a:srgbClr val="000000"/>
                          </a:solidFill>
                          <a:effectLst/>
                          <a:latin typeface="Calibri" panose="020F0502020204030204" pitchFamily="34" charset="0"/>
                        </a:rPr>
                        <a:t>Mulgi vald</a:t>
                      </a:r>
                    </a:p>
                  </a:txBody>
                  <a:tcPr marL="9525" marR="9525" marT="9525" marB="0" anchor="b"/>
                </a:tc>
                <a:tc>
                  <a:txBody>
                    <a:bodyPr/>
                    <a:lstStyle/>
                    <a:p>
                      <a:pPr algn="r" fontAlgn="b"/>
                      <a:r>
                        <a:rPr lang="et-EE" sz="1400" b="0" i="0" u="none" strike="noStrike">
                          <a:solidFill>
                            <a:srgbClr val="000000"/>
                          </a:solidFill>
                          <a:effectLst/>
                          <a:latin typeface="Calibri" panose="020F0502020204030204" pitchFamily="34" charset="0"/>
                        </a:rPr>
                        <a:t>            68 880   </a:t>
                      </a:r>
                    </a:p>
                  </a:txBody>
                  <a:tcPr marL="9525" marR="9525" marT="9525" marB="0" anchor="b"/>
                </a:tc>
                <a:tc>
                  <a:txBody>
                    <a:bodyPr/>
                    <a:lstStyle/>
                    <a:p>
                      <a:pPr algn="r" fontAlgn="b"/>
                      <a:r>
                        <a:rPr lang="et-EE" sz="1400" b="0" i="0" u="none" strike="noStrike" dirty="0">
                          <a:solidFill>
                            <a:srgbClr val="000000"/>
                          </a:solidFill>
                          <a:effectLst/>
                          <a:latin typeface="Calibri" panose="020F0502020204030204" pitchFamily="34" charset="0"/>
                        </a:rPr>
                        <a:t>                  7 200   </a:t>
                      </a:r>
                    </a:p>
                  </a:txBody>
                  <a:tcPr marL="9525" marR="9525" marT="9525" marB="0" anchor="b"/>
                </a:tc>
                <a:tc>
                  <a:txBody>
                    <a:bodyPr/>
                    <a:lstStyle/>
                    <a:p>
                      <a:pPr algn="r" fontAlgn="b"/>
                      <a:r>
                        <a:rPr lang="et-EE" sz="1400" b="0" i="0" u="none" strike="noStrike" dirty="0">
                          <a:solidFill>
                            <a:srgbClr val="000000"/>
                          </a:solidFill>
                          <a:effectLst/>
                          <a:latin typeface="Calibri" panose="020F0502020204030204" pitchFamily="34" charset="0"/>
                        </a:rPr>
                        <a:t>                   16 000   </a:t>
                      </a:r>
                    </a:p>
                  </a:txBody>
                  <a:tcPr marL="9525" marR="9525" marT="9525" marB="0" anchor="b"/>
                </a:tc>
                <a:tc>
                  <a:txBody>
                    <a:bodyPr/>
                    <a:lstStyle/>
                    <a:p>
                      <a:pPr algn="r" fontAlgn="b"/>
                      <a:r>
                        <a:rPr lang="et-EE" sz="1400" b="1" i="0" u="none" strike="noStrike">
                          <a:solidFill>
                            <a:srgbClr val="000000"/>
                          </a:solidFill>
                          <a:effectLst/>
                          <a:latin typeface="Calibri" panose="020F0502020204030204" pitchFamily="34" charset="0"/>
                        </a:rPr>
                        <a:t>               92 080   </a:t>
                      </a:r>
                    </a:p>
                  </a:txBody>
                  <a:tcPr marL="9525" marR="9525" marT="9525" marB="0" anchor="b"/>
                </a:tc>
              </a:tr>
              <a:tr h="370840">
                <a:tc>
                  <a:txBody>
                    <a:bodyPr/>
                    <a:lstStyle/>
                    <a:p>
                      <a:pPr algn="l" fontAlgn="b"/>
                      <a:r>
                        <a:rPr lang="et-EE" sz="1400" b="0" i="0" u="none" strike="noStrike" dirty="0">
                          <a:solidFill>
                            <a:srgbClr val="000000"/>
                          </a:solidFill>
                          <a:effectLst/>
                          <a:latin typeface="Calibri" panose="020F0502020204030204" pitchFamily="34" charset="0"/>
                        </a:rPr>
                        <a:t>KOKKU</a:t>
                      </a:r>
                    </a:p>
                  </a:txBody>
                  <a:tcPr marL="9525" marR="9525" marT="9525" marB="0" anchor="b"/>
                </a:tc>
                <a:tc>
                  <a:txBody>
                    <a:bodyPr/>
                    <a:lstStyle/>
                    <a:p>
                      <a:pPr algn="r" fontAlgn="b"/>
                      <a:r>
                        <a:rPr lang="et-EE" sz="1400" b="0" i="0" u="none" strike="noStrike" dirty="0">
                          <a:solidFill>
                            <a:srgbClr val="000000"/>
                          </a:solidFill>
                          <a:effectLst/>
                          <a:latin typeface="Calibri" panose="020F0502020204030204" pitchFamily="34" charset="0"/>
                        </a:rPr>
                        <a:t>          430 500   </a:t>
                      </a:r>
                    </a:p>
                  </a:txBody>
                  <a:tcPr marL="9525" marR="9525" marT="9525" marB="0" anchor="b"/>
                </a:tc>
                <a:tc>
                  <a:txBody>
                    <a:bodyPr/>
                    <a:lstStyle/>
                    <a:p>
                      <a:pPr algn="r" fontAlgn="b"/>
                      <a:r>
                        <a:rPr lang="et-EE" sz="1400" b="0" i="0" u="none" strike="noStrike">
                          <a:solidFill>
                            <a:srgbClr val="000000"/>
                          </a:solidFill>
                          <a:effectLst/>
                          <a:latin typeface="Calibri" panose="020F0502020204030204" pitchFamily="34" charset="0"/>
                        </a:rPr>
                        <a:t>               45 000   </a:t>
                      </a:r>
                    </a:p>
                  </a:txBody>
                  <a:tcPr marL="9525" marR="9525" marT="9525" marB="0" anchor="b"/>
                </a:tc>
                <a:tc>
                  <a:txBody>
                    <a:bodyPr/>
                    <a:lstStyle/>
                    <a:p>
                      <a:pPr algn="r" fontAlgn="b"/>
                      <a:r>
                        <a:rPr lang="et-EE" sz="1400" b="0" i="0" u="none" strike="noStrike" dirty="0">
                          <a:solidFill>
                            <a:srgbClr val="000000"/>
                          </a:solidFill>
                          <a:effectLst/>
                          <a:latin typeface="Calibri" panose="020F0502020204030204" pitchFamily="34" charset="0"/>
                        </a:rPr>
                        <a:t>                 100 000   </a:t>
                      </a:r>
                    </a:p>
                  </a:txBody>
                  <a:tcPr marL="9525" marR="9525" marT="9525" marB="0" anchor="b"/>
                </a:tc>
                <a:tc>
                  <a:txBody>
                    <a:bodyPr/>
                    <a:lstStyle/>
                    <a:p>
                      <a:pPr algn="r" fontAlgn="b"/>
                      <a:r>
                        <a:rPr lang="et-EE" sz="1400" b="1" i="0" u="none" strike="noStrike" dirty="0">
                          <a:solidFill>
                            <a:srgbClr val="000000"/>
                          </a:solidFill>
                          <a:effectLst/>
                          <a:latin typeface="Calibri" panose="020F0502020204030204" pitchFamily="34" charset="0"/>
                        </a:rPr>
                        <a:t>             575 500   </a:t>
                      </a:r>
                    </a:p>
                  </a:txBody>
                  <a:tcPr marL="9525" marR="9525" marT="9525" marB="0" anchor="b"/>
                </a:tc>
              </a:tr>
            </a:tbl>
          </a:graphicData>
        </a:graphic>
      </p:graphicFrame>
    </p:spTree>
    <p:extLst>
      <p:ext uri="{BB962C8B-B14F-4D97-AF65-F5344CB8AC3E}">
        <p14:creationId xmlns:p14="http://schemas.microsoft.com/office/powerpoint/2010/main" val="3453815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743835" y="478346"/>
            <a:ext cx="8530167" cy="753688"/>
          </a:xfrm>
        </p:spPr>
        <p:txBody>
          <a:bodyPr>
            <a:normAutofit/>
          </a:bodyPr>
          <a:lstStyle/>
          <a:p>
            <a:r>
              <a:rPr lang="et-EE" dirty="0" smtClean="0">
                <a:solidFill>
                  <a:schemeClr val="accent1">
                    <a:lumMod val="50000"/>
                  </a:schemeClr>
                </a:solidFill>
              </a:rPr>
              <a:t>Ajagraafik:</a:t>
            </a:r>
            <a:endParaRPr lang="et-EE" dirty="0">
              <a:solidFill>
                <a:schemeClr val="accent1">
                  <a:lumMod val="50000"/>
                </a:schemeClr>
              </a:solidFill>
            </a:endParaRPr>
          </a:p>
        </p:txBody>
      </p:sp>
      <p:sp>
        <p:nvSpPr>
          <p:cNvPr id="3" name="Sisu kohatäide 2"/>
          <p:cNvSpPr>
            <a:spLocks noGrp="1"/>
          </p:cNvSpPr>
          <p:nvPr>
            <p:ph idx="1"/>
          </p:nvPr>
        </p:nvSpPr>
        <p:spPr>
          <a:xfrm>
            <a:off x="547280" y="1232034"/>
            <a:ext cx="11220279" cy="5399502"/>
          </a:xfrm>
        </p:spPr>
        <p:txBody>
          <a:bodyPr>
            <a:normAutofit fontScale="40000" lnSpcReduction="20000"/>
          </a:bodyPr>
          <a:lstStyle/>
          <a:p>
            <a:pPr marL="0" indent="0">
              <a:buNone/>
            </a:pPr>
            <a:r>
              <a:rPr lang="et-EE" sz="4400" b="1" dirty="0" smtClean="0"/>
              <a:t>September 2023 </a:t>
            </a:r>
            <a:r>
              <a:rPr lang="et-EE" sz="4400" dirty="0" smtClean="0"/>
              <a:t>taotluskirjad omavalitsustele omafinantseeringu katmise suuruse kohta.</a:t>
            </a:r>
          </a:p>
          <a:p>
            <a:pPr marL="0" indent="0">
              <a:buNone/>
            </a:pPr>
            <a:r>
              <a:rPr lang="et-EE" sz="4400" b="1" dirty="0" smtClean="0"/>
              <a:t>Hiljemalt 16.10.2023 </a:t>
            </a:r>
            <a:r>
              <a:rPr lang="et-EE" sz="4400" dirty="0" smtClean="0"/>
              <a:t>– garantiikirjad/volikogu otsused omavalitsuste poolt või kinnitus, et omavalitsus osaleb omafinantseeringu katmisel</a:t>
            </a:r>
          </a:p>
          <a:p>
            <a:pPr marL="0" indent="0">
              <a:buNone/>
            </a:pPr>
            <a:r>
              <a:rPr lang="et-EE" sz="4400" b="1" dirty="0" smtClean="0"/>
              <a:t>16.10.2023 </a:t>
            </a:r>
            <a:r>
              <a:rPr lang="et-EE" sz="4400" dirty="0" smtClean="0"/>
              <a:t>– </a:t>
            </a:r>
            <a:r>
              <a:rPr lang="et-EE" sz="4400" dirty="0"/>
              <a:t>Viljandi Linnavalitsus </a:t>
            </a:r>
            <a:r>
              <a:rPr lang="et-EE" sz="4400" dirty="0" smtClean="0"/>
              <a:t>esitab taotluse toetuse saamiseks</a:t>
            </a:r>
          </a:p>
          <a:p>
            <a:pPr marL="0" indent="0">
              <a:buNone/>
            </a:pPr>
            <a:r>
              <a:rPr lang="et-EE" sz="4400" dirty="0" smtClean="0"/>
              <a:t>Otsus mitte hiljem kui </a:t>
            </a:r>
            <a:r>
              <a:rPr lang="et-EE" sz="4400" b="1" dirty="0" smtClean="0"/>
              <a:t>90 kalendripäeva </a:t>
            </a:r>
            <a:r>
              <a:rPr lang="et-EE" sz="4400" dirty="0" smtClean="0"/>
              <a:t>taotluse esitamisest </a:t>
            </a:r>
          </a:p>
          <a:p>
            <a:pPr marL="0" indent="0">
              <a:buNone/>
            </a:pPr>
            <a:r>
              <a:rPr lang="et-EE" sz="4400" b="1" dirty="0" smtClean="0"/>
              <a:t>Pärast +otsust </a:t>
            </a:r>
          </a:p>
          <a:p>
            <a:pPr marL="0" indent="0">
              <a:buNone/>
            </a:pPr>
            <a:r>
              <a:rPr lang="et-EE" sz="4400" dirty="0" smtClean="0"/>
              <a:t>Halduskoostöö seaduse § 10 alusel haldusülesande täitmiseks halduslepingu sõlmimine. Halduslepinguga määrame kindlaks Viljandi linnale antava haldusülesande sisu (ehitada valmis kodutute loomade varjupaiga hoone). Samuti </a:t>
            </a:r>
            <a:r>
              <a:rPr lang="et-EE" sz="4400" dirty="0"/>
              <a:t>haldusülesande täitmise rahastamise alused ja rahastamise </a:t>
            </a:r>
            <a:r>
              <a:rPr lang="et-EE" sz="4400" dirty="0" smtClean="0"/>
              <a:t>ulatuse (ehitamise omafinantseeringu katmises osalemine ning edaspidine hoone remonttöödes osalemine jm.), tasude arvutamise alused, haldusülesande täitmise üle haldusjärelevalve teostaja, tähtaja, halduslepingu lõpetamise alused ja korra jm seadusest tulenevad või haldusülesande täitmise korraldamiseks vajalikud muud tingimused.    </a:t>
            </a:r>
            <a:endParaRPr lang="et-EE" sz="4400" dirty="0"/>
          </a:p>
          <a:p>
            <a:pPr marL="0" indent="0">
              <a:buNone/>
            </a:pPr>
            <a:r>
              <a:rPr lang="et-EE" sz="4400" b="1" dirty="0" smtClean="0"/>
              <a:t>29.02.2024 </a:t>
            </a:r>
            <a:r>
              <a:rPr lang="et-EE" sz="4400" dirty="0" smtClean="0"/>
              <a:t>- projekteerimistööde lepingu </a:t>
            </a:r>
            <a:r>
              <a:rPr lang="et-EE" sz="4400" dirty="0"/>
              <a:t>täitmise </a:t>
            </a:r>
            <a:r>
              <a:rPr lang="et-EE" sz="4400" dirty="0" smtClean="0"/>
              <a:t>tähtpäev</a:t>
            </a:r>
            <a:endParaRPr lang="et-EE" sz="4400" b="1" dirty="0" smtClean="0"/>
          </a:p>
          <a:p>
            <a:pPr marL="0" indent="0">
              <a:buNone/>
            </a:pPr>
            <a:r>
              <a:rPr lang="et-EE" sz="4400" b="1" dirty="0" smtClean="0"/>
              <a:t>Aprill-mai 2024 </a:t>
            </a:r>
            <a:r>
              <a:rPr lang="et-EE" sz="4400" dirty="0" smtClean="0"/>
              <a:t>– ehitustööde hankemenetlus</a:t>
            </a:r>
          </a:p>
          <a:p>
            <a:pPr marL="0" indent="0">
              <a:buNone/>
            </a:pPr>
            <a:r>
              <a:rPr lang="et-EE" sz="4400" b="1" dirty="0" smtClean="0"/>
              <a:t>Juuli 2024 – märts 2025</a:t>
            </a:r>
            <a:r>
              <a:rPr lang="et-EE" sz="4400" dirty="0" smtClean="0"/>
              <a:t>  - ehitustööde läbiviimine</a:t>
            </a:r>
          </a:p>
          <a:p>
            <a:pPr marL="0" indent="0">
              <a:buNone/>
            </a:pPr>
            <a:r>
              <a:rPr lang="et-EE" sz="4400" dirty="0" smtClean="0"/>
              <a:t>Veebruar-märts – hankemenetlus teenuse </a:t>
            </a:r>
            <a:r>
              <a:rPr lang="et-EE" sz="4400" dirty="0" err="1" smtClean="0"/>
              <a:t>osutaja</a:t>
            </a:r>
            <a:r>
              <a:rPr lang="et-EE" sz="4400" dirty="0" smtClean="0"/>
              <a:t> leidmiseks</a:t>
            </a:r>
          </a:p>
          <a:p>
            <a:pPr marL="0" indent="0">
              <a:buNone/>
            </a:pPr>
            <a:r>
              <a:rPr lang="et-EE" sz="4400" b="1" dirty="0" smtClean="0"/>
              <a:t>01.04.2025</a:t>
            </a:r>
            <a:r>
              <a:rPr lang="et-EE" sz="4400" dirty="0" smtClean="0"/>
              <a:t> algab uus lepinguperiood teenuse osutamiseks</a:t>
            </a:r>
            <a:endParaRPr lang="et-EE" dirty="0"/>
          </a:p>
          <a:p>
            <a:pPr marL="0" indent="0">
              <a:buNone/>
            </a:pPr>
            <a:endParaRPr lang="et-EE" dirty="0" smtClean="0"/>
          </a:p>
        </p:txBody>
      </p:sp>
    </p:spTree>
    <p:extLst>
      <p:ext uri="{BB962C8B-B14F-4D97-AF65-F5344CB8AC3E}">
        <p14:creationId xmlns:p14="http://schemas.microsoft.com/office/powerpoint/2010/main" val="3847193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77334" y="609600"/>
            <a:ext cx="8596668" cy="670560"/>
          </a:xfrm>
        </p:spPr>
        <p:txBody>
          <a:bodyPr/>
          <a:lstStyle/>
          <a:p>
            <a:r>
              <a:rPr lang="et-EE" dirty="0" smtClean="0">
                <a:solidFill>
                  <a:schemeClr val="accent1">
                    <a:lumMod val="50000"/>
                  </a:schemeClr>
                </a:solidFill>
              </a:rPr>
              <a:t>Kokkuvõtteks</a:t>
            </a:r>
            <a:endParaRPr lang="et-EE" dirty="0">
              <a:solidFill>
                <a:schemeClr val="accent1">
                  <a:lumMod val="50000"/>
                </a:schemeClr>
              </a:solidFill>
            </a:endParaRPr>
          </a:p>
        </p:txBody>
      </p:sp>
      <p:sp>
        <p:nvSpPr>
          <p:cNvPr id="3" name="Sisu kohatäide 2"/>
          <p:cNvSpPr>
            <a:spLocks noGrp="1"/>
          </p:cNvSpPr>
          <p:nvPr>
            <p:ph idx="1"/>
          </p:nvPr>
        </p:nvSpPr>
        <p:spPr>
          <a:xfrm>
            <a:off x="677333" y="1280160"/>
            <a:ext cx="10004909" cy="5577839"/>
          </a:xfrm>
        </p:spPr>
        <p:txBody>
          <a:bodyPr>
            <a:normAutofit/>
          </a:bodyPr>
          <a:lstStyle/>
          <a:p>
            <a:pPr marL="0" indent="0">
              <a:buNone/>
            </a:pPr>
            <a:r>
              <a:rPr lang="et-EE" sz="2400" dirty="0" smtClean="0">
                <a:solidFill>
                  <a:schemeClr val="tx1"/>
                </a:solidFill>
              </a:rPr>
              <a:t>Viljandi Linnavalitsus:</a:t>
            </a:r>
          </a:p>
          <a:p>
            <a:r>
              <a:rPr lang="et-EE" sz="2400" dirty="0" smtClean="0">
                <a:solidFill>
                  <a:schemeClr val="tx1"/>
                </a:solidFill>
              </a:rPr>
              <a:t>korraldab varjupaiga põhiprojekti koostamise. </a:t>
            </a:r>
            <a:r>
              <a:rPr lang="et-EE" sz="2400" dirty="0">
                <a:solidFill>
                  <a:schemeClr val="tx1"/>
                </a:solidFill>
              </a:rPr>
              <a:t>Projekteerimistööde </a:t>
            </a:r>
            <a:r>
              <a:rPr lang="et-EE" sz="2400" dirty="0" smtClean="0">
                <a:solidFill>
                  <a:schemeClr val="tx1"/>
                </a:solidFill>
              </a:rPr>
              <a:t>läbiviimise </a:t>
            </a:r>
            <a:r>
              <a:rPr lang="et-EE" sz="2400" dirty="0">
                <a:solidFill>
                  <a:schemeClr val="tx1"/>
                </a:solidFill>
              </a:rPr>
              <a:t>meeskonda </a:t>
            </a:r>
            <a:r>
              <a:rPr lang="et-EE" sz="2400" dirty="0" smtClean="0">
                <a:solidFill>
                  <a:schemeClr val="tx1"/>
                </a:solidFill>
              </a:rPr>
              <a:t>on kaasatud kõik </a:t>
            </a:r>
            <a:r>
              <a:rPr lang="et-EE" sz="2400" dirty="0">
                <a:solidFill>
                  <a:schemeClr val="tx1"/>
                </a:solidFill>
              </a:rPr>
              <a:t>Viljandimaa </a:t>
            </a:r>
            <a:r>
              <a:rPr lang="et-EE" sz="2400" dirty="0" smtClean="0">
                <a:solidFill>
                  <a:schemeClr val="tx1"/>
                </a:solidFill>
              </a:rPr>
              <a:t>omavalitsused</a:t>
            </a:r>
            <a:r>
              <a:rPr lang="et-EE" sz="2400" dirty="0">
                <a:solidFill>
                  <a:schemeClr val="tx1"/>
                </a:solidFill>
              </a:rPr>
              <a:t>;</a:t>
            </a:r>
            <a:endParaRPr lang="et-EE" sz="2400" dirty="0" smtClean="0">
              <a:solidFill>
                <a:schemeClr val="tx1"/>
              </a:solidFill>
            </a:endParaRPr>
          </a:p>
          <a:p>
            <a:r>
              <a:rPr lang="et-EE" sz="2400" dirty="0" smtClean="0">
                <a:solidFill>
                  <a:schemeClr val="tx1"/>
                </a:solidFill>
              </a:rPr>
              <a:t>esitab 16.10-ks </a:t>
            </a:r>
            <a:r>
              <a:rPr lang="et-EE" sz="2400" dirty="0" err="1" smtClean="0">
                <a:solidFill>
                  <a:schemeClr val="tx1"/>
                </a:solidFill>
              </a:rPr>
              <a:t>rahastustaotluse</a:t>
            </a:r>
            <a:r>
              <a:rPr lang="et-EE" sz="2400" dirty="0" smtClean="0">
                <a:solidFill>
                  <a:schemeClr val="tx1"/>
                </a:solidFill>
              </a:rPr>
              <a:t> toetuse saamiseks kohaliku omavalitsuse </a:t>
            </a:r>
            <a:r>
              <a:rPr lang="et-EE" sz="2400" dirty="0" err="1" smtClean="0">
                <a:solidFill>
                  <a:schemeClr val="tx1"/>
                </a:solidFill>
              </a:rPr>
              <a:t>liginullenergiahoonete</a:t>
            </a:r>
            <a:r>
              <a:rPr lang="et-EE" sz="2400" dirty="0" smtClean="0">
                <a:solidFill>
                  <a:schemeClr val="tx1"/>
                </a:solidFill>
              </a:rPr>
              <a:t> ehitamise taotlusvooru;</a:t>
            </a:r>
          </a:p>
          <a:p>
            <a:r>
              <a:rPr lang="et-EE" sz="2400" dirty="0" smtClean="0">
                <a:solidFill>
                  <a:schemeClr val="tx1"/>
                </a:solidFill>
              </a:rPr>
              <a:t>ootab kõiki Viljandimaa omavalitsusi osalema </a:t>
            </a:r>
            <a:r>
              <a:rPr lang="et-EE" sz="2400" dirty="0">
                <a:solidFill>
                  <a:schemeClr val="tx1"/>
                </a:solidFill>
              </a:rPr>
              <a:t>Viljandi kodutute loomade varjupaiga </a:t>
            </a:r>
            <a:r>
              <a:rPr lang="et-EE" sz="2400" dirty="0" smtClean="0">
                <a:solidFill>
                  <a:schemeClr val="tx1"/>
                </a:solidFill>
              </a:rPr>
              <a:t>ehitustööde läbiviimise kaasfinantseerimisel. </a:t>
            </a:r>
          </a:p>
          <a:p>
            <a:pPr marL="0" indent="0">
              <a:buNone/>
            </a:pPr>
            <a:endParaRPr lang="et-EE" sz="2400" dirty="0" smtClean="0">
              <a:solidFill>
                <a:schemeClr val="tx1"/>
              </a:solidFill>
            </a:endParaRPr>
          </a:p>
          <a:p>
            <a:pPr marL="0" indent="0">
              <a:buNone/>
            </a:pPr>
            <a:r>
              <a:rPr lang="et-EE" sz="2400" dirty="0" smtClean="0">
                <a:solidFill>
                  <a:schemeClr val="tx1"/>
                </a:solidFill>
              </a:rPr>
              <a:t>Positiivse </a:t>
            </a:r>
            <a:r>
              <a:rPr lang="et-EE" sz="2400" dirty="0" err="1" smtClean="0">
                <a:solidFill>
                  <a:schemeClr val="tx1"/>
                </a:solidFill>
              </a:rPr>
              <a:t>rahastusotsuse</a:t>
            </a:r>
            <a:r>
              <a:rPr lang="et-EE" sz="2400" dirty="0" smtClean="0">
                <a:solidFill>
                  <a:schemeClr val="tx1"/>
                </a:solidFill>
              </a:rPr>
              <a:t> korral teeme ettepaneku sõlmida halduslepingud.</a:t>
            </a:r>
          </a:p>
          <a:p>
            <a:pPr marL="0" indent="0">
              <a:buNone/>
            </a:pPr>
            <a:endParaRPr lang="et-EE" sz="2400" dirty="0">
              <a:solidFill>
                <a:schemeClr val="accent1">
                  <a:lumMod val="50000"/>
                </a:schemeClr>
              </a:solidFill>
            </a:endParaRPr>
          </a:p>
        </p:txBody>
      </p:sp>
    </p:spTree>
    <p:extLst>
      <p:ext uri="{BB962C8B-B14F-4D97-AF65-F5344CB8AC3E}">
        <p14:creationId xmlns:p14="http://schemas.microsoft.com/office/powerpoint/2010/main" val="3303973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ahk">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4451</TotalTime>
  <Words>435</Words>
  <Application>Microsoft Office PowerPoint</Application>
  <PresentationFormat>Laiekraan</PresentationFormat>
  <Paragraphs>88</Paragraphs>
  <Slides>10</Slides>
  <Notes>0</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10</vt:i4>
      </vt:variant>
    </vt:vector>
  </HeadingPairs>
  <TitlesOfParts>
    <vt:vector size="15" baseType="lpstr">
      <vt:lpstr>Arial</vt:lpstr>
      <vt:lpstr>Calibri</vt:lpstr>
      <vt:lpstr>Trebuchet MS</vt:lpstr>
      <vt:lpstr>Wingdings 3</vt:lpstr>
      <vt:lpstr>Tahk</vt:lpstr>
      <vt:lpstr>KODUTUTE LOOMADE VARJUPAIGA EHITAMISEKS TOETUSE TAOTLEMINE</vt:lpstr>
      <vt:lpstr>Tegevused uue varjupaiga saamiseks </vt:lpstr>
      <vt:lpstr>Tüma kinnistu </vt:lpstr>
      <vt:lpstr>Põhiprojekti koostamine</vt:lpstr>
      <vt:lpstr>PowerPointi esitlus</vt:lpstr>
      <vt:lpstr>PowerPointi esitlus</vt:lpstr>
      <vt:lpstr>Taotluse esitamine hoone ehitamiseks</vt:lpstr>
      <vt:lpstr>Ajagraafik:</vt:lpstr>
      <vt:lpstr>Kokkuvõtteks</vt:lpstr>
      <vt:lpstr>PowerPointi esitlus</vt:lpstr>
    </vt:vector>
  </TitlesOfParts>
  <Company>Viljandi LV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KODUTUTE LOOMADE VARJUPAIGA ARENDAMINE</dc:title>
  <dc:creator>Reet Alev</dc:creator>
  <cp:lastModifiedBy>Reet Alev</cp:lastModifiedBy>
  <cp:revision>52</cp:revision>
  <dcterms:created xsi:type="dcterms:W3CDTF">2023-01-31T11:43:59Z</dcterms:created>
  <dcterms:modified xsi:type="dcterms:W3CDTF">2023-09-07T09:09:14Z</dcterms:modified>
</cp:coreProperties>
</file>