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4" r:id="rId1"/>
  </p:sldMasterIdLst>
  <p:notesMasterIdLst>
    <p:notesMasterId r:id="rId27"/>
  </p:notesMasterIdLst>
  <p:handoutMasterIdLst>
    <p:handoutMasterId r:id="rId28"/>
  </p:handoutMasterIdLst>
  <p:sldIdLst>
    <p:sldId id="475" r:id="rId2"/>
    <p:sldId id="476" r:id="rId3"/>
    <p:sldId id="1679" r:id="rId4"/>
    <p:sldId id="1675" r:id="rId5"/>
    <p:sldId id="1676" r:id="rId6"/>
    <p:sldId id="279" r:id="rId7"/>
    <p:sldId id="659" r:id="rId8"/>
    <p:sldId id="683" r:id="rId9"/>
    <p:sldId id="684" r:id="rId10"/>
    <p:sldId id="699" r:id="rId11"/>
    <p:sldId id="676" r:id="rId12"/>
    <p:sldId id="685" r:id="rId13"/>
    <p:sldId id="686" r:id="rId14"/>
    <p:sldId id="687" r:id="rId15"/>
    <p:sldId id="688" r:id="rId16"/>
    <p:sldId id="693" r:id="rId17"/>
    <p:sldId id="694" r:id="rId18"/>
    <p:sldId id="698" r:id="rId19"/>
    <p:sldId id="669" r:id="rId20"/>
    <p:sldId id="1677" r:id="rId21"/>
    <p:sldId id="1678" r:id="rId22"/>
    <p:sldId id="712" r:id="rId23"/>
    <p:sldId id="1680" r:id="rId24"/>
    <p:sldId id="1681" r:id="rId25"/>
    <p:sldId id="674" r:id="rId26"/>
  </p:sldIdLst>
  <p:sldSz cx="10980738" cy="6840538"/>
  <p:notesSz cx="6858000" cy="9144000"/>
  <p:defaultTextStyle>
    <a:defPPr>
      <a:defRPr lang="et-E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4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1"/>
    <p:restoredTop sz="94762"/>
  </p:normalViewPr>
  <p:slideViewPr>
    <p:cSldViewPr snapToGrid="0">
      <p:cViewPr varScale="1">
        <p:scale>
          <a:sx n="121" d="100"/>
          <a:sy n="121" d="100"/>
        </p:scale>
        <p:origin x="816" y="184"/>
      </p:cViewPr>
      <p:guideLst>
        <p:guide orient="horz" pos="2155"/>
        <p:guide pos="34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C49324-49AB-4914-B0DF-45B050350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C4BCE7-AC52-459B-A08C-8FEEFB1AA5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2D26AC-6BBF-497C-9BEC-4BDFA7BC3DA6}" type="datetimeFigureOut">
              <a:rPr lang="et-EE" altLang="en-US"/>
              <a:pPr>
                <a:defRPr/>
              </a:pPr>
              <a:t>19.04.23</a:t>
            </a:fld>
            <a:endParaRPr lang="et-EE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35213-B439-4B63-AE1E-61A56A616D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5FFFA-9421-4C24-AACD-D57EF758B9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C3F7D4A-89C2-41FB-B67E-7130563C9630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C86BB6-9D05-4BC5-884C-F8C8EBF599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31D625-3617-469C-A38C-05A52251ED9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3139AC3-78DB-48C5-B876-B888693EBBF1}" type="datetimeFigureOut">
              <a:rPr lang="et-EE" altLang="en-US"/>
              <a:pPr>
                <a:defRPr/>
              </a:pPr>
              <a:t>19.04.23</a:t>
            </a:fld>
            <a:endParaRPr lang="et-EE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08A6884-EFEB-42DC-AF80-43CA91893E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77863" y="685800"/>
            <a:ext cx="55022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t-E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9EF4369-BB77-4722-863B-50DD295F3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t-E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5ACF5-E18C-4378-B6A7-77A276291F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991F0-9D00-4372-AB4A-BA1BC3B428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7C99AD-272F-4702-9F5F-527B9F4DC03C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DD55E0-D9DA-5968-D3C3-25B6A653E0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0" y="1143000"/>
            <a:ext cx="49530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EDF510-4513-59E1-2132-BF9FD0A1611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t-EE" sz="1800">
                <a:latin typeface="Calibri" pitchFamily="34"/>
              </a:rPr>
              <a:t>Viljandi Haigla omavahendite võimekus on 7,1 mln ja laenu arvelt 7,5 mln</a:t>
            </a:r>
            <a:r>
              <a:rPr lang="et-EE"/>
              <a:t> </a:t>
            </a:r>
          </a:p>
          <a:p>
            <a:pPr lvl="0"/>
            <a:endParaRPr lang="et-EE" sz="1800">
              <a:latin typeface="Calibri" pitchFamily="34"/>
            </a:endParaRPr>
          </a:p>
          <a:p>
            <a:pPr lvl="0"/>
            <a:r>
              <a:rPr lang="et-EE" sz="1800">
                <a:latin typeface="Calibri" pitchFamily="34"/>
              </a:rPr>
              <a:t>2022 REst saadud 4,5 mln, hetkel katmata 2,67 mln</a:t>
            </a:r>
            <a:r>
              <a:rPr lang="et-EE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CCE22-C245-A82D-FD7A-AE3BB5FFBD3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5BEC707-C791-CC4C-BC66-41DCDB4D5EA1}" type="slidenum">
              <a:t>6</a:t>
            </a:fld>
            <a:endParaRPr lang="et-EE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556" y="2125001"/>
            <a:ext cx="9333627" cy="14662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7111" y="3876305"/>
            <a:ext cx="7686517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C8FFA-2505-4F3B-A3B3-D84AD6F20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B1743-32F9-4A90-845D-A3810552C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8815E-88D6-40EF-9F53-FE9296D77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38BB3-3897-4374-9E6F-E3F1C475F803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2219545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4A7A3-3034-41EF-A6FA-5189A2EDD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14DCB-D627-4685-B211-6630A664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B2D3A-5C24-4AED-9F64-C8AE368C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3D637-4EFE-4706-99AB-FF13EE06A69F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224203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1035" y="273939"/>
            <a:ext cx="2470666" cy="58366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037" y="273939"/>
            <a:ext cx="7228986" cy="58366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5032B-754D-4F1C-844C-3FEAB49C5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4AE90-240F-443A-A00E-53793942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B3B05-3827-4447-ABFA-2A6C4425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A733-6498-42D7-9336-DC65C7FA2C21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580856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3556" y="2125001"/>
            <a:ext cx="9333627" cy="1466282"/>
          </a:xfrm>
        </p:spPr>
        <p:txBody>
          <a:bodyPr lIns="0" rIns="0"/>
          <a:lstStyle/>
          <a:p>
            <a:r>
              <a:rPr lang="et-EE"/>
              <a:t>Presentation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3555" y="3876305"/>
            <a:ext cx="7686517" cy="934623"/>
          </a:xfrm>
        </p:spPr>
        <p:txBody>
          <a:bodyPr lIns="0" rIns="0"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Audience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 hasCustomPrompt="1"/>
          </p:nvPr>
        </p:nvSpPr>
        <p:spPr>
          <a:xfrm>
            <a:off x="823556" y="6154404"/>
            <a:ext cx="8646250" cy="486212"/>
          </a:xfrm>
        </p:spPr>
        <p:txBody>
          <a:bodyPr lIns="0" rIns="0">
            <a:normAutofit/>
          </a:bodyPr>
          <a:lstStyle>
            <a:lvl1pPr marL="0" indent="0">
              <a:buNone/>
              <a:defRPr sz="1596" b="0"/>
            </a:lvl1pPr>
          </a:lstStyle>
          <a:p>
            <a:pPr lvl="0"/>
            <a:fld id="{4C475725-F089-6147-AF3A-0D79170BFDAC}" type="datetime1">
              <a:rPr lang="en-US" smtClean="0"/>
              <a:t>9/28/2015</a:t>
            </a:fld>
            <a:endParaRPr lang="et-EE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46404" y="298925"/>
            <a:ext cx="9882664" cy="337692"/>
          </a:xfrm>
        </p:spPr>
        <p:txBody>
          <a:bodyPr lIns="0" rIns="0">
            <a:spAutoFit/>
          </a:bodyPr>
          <a:lstStyle>
            <a:lvl1pPr marL="0" indent="0">
              <a:buNone/>
              <a:defRPr sz="1596" b="0" cap="small"/>
            </a:lvl1pPr>
          </a:lstStyle>
          <a:p>
            <a:pPr lvl="0"/>
            <a:endParaRPr lang="et-EE" noProof="0"/>
          </a:p>
        </p:txBody>
      </p:sp>
    </p:spTree>
    <p:extLst>
      <p:ext uri="{BB962C8B-B14F-4D97-AF65-F5344CB8AC3E}">
        <p14:creationId xmlns:p14="http://schemas.microsoft.com/office/powerpoint/2010/main" val="87533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48929" y="272903"/>
            <a:ext cx="9882340" cy="114188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t-EE" sz="3963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48929" y="1600435"/>
            <a:ext cx="9882340" cy="396715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t-EE" sz="2882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C772ECD-B27F-4903-945D-EAEA88B530A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778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CEBB6-579E-4B93-981D-DEFAADF59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6A085-1605-4BF8-AF98-BC773AAD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64B07-0B12-4755-A148-06BD596B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BA6F0-AAAC-4BF9-B006-68B1C15094EC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77462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403" y="4395679"/>
            <a:ext cx="9333627" cy="13586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403" y="2899312"/>
            <a:ext cx="9333627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C6E2B-655C-4628-BF25-E6EB472AB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96A24-CA31-4A77-92CE-2A069CB32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FBCA7-596E-45F3-8935-2A09ACBC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A28D9-0EB4-4488-90E5-3968928A68ED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04369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037" y="1596126"/>
            <a:ext cx="484982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1875" y="1596126"/>
            <a:ext cx="484982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27244D-FC7D-4DF7-B539-883E1327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D4A532-61F4-4457-91F1-CBEB4F48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38B2E3-5FC2-48FA-B2C1-1125CF0C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1AC08-10BB-4B86-B296-0937065A07A7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08830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037" y="1531204"/>
            <a:ext cx="4851733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037" y="2169337"/>
            <a:ext cx="4851733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8063" y="1531204"/>
            <a:ext cx="4853639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8063" y="2169337"/>
            <a:ext cx="4853639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CFC0EF-EBB5-45FC-99B4-46BF8CF3F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0654DA-D8F9-4F85-82C0-4A4AEB935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5471CA-32AA-4767-8A6B-4E294D187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11F45-289A-4C7E-8692-AA6E64C8B126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21318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84677C-0A6A-438F-9222-9ABE4EE82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6D10AD-4246-4F37-9CB4-82EA50218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EC34B2-E0E3-4019-9AD7-1E77E072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98D74-883C-4DFA-86B9-B70FC039E6C7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2673485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D32B246-0721-4335-8DE8-16335EC6E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2DCC33-3757-4F1C-BE65-B08238881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E28779-EB55-46C2-91C4-17B7FED9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C5A2A-05FE-4EB7-A3EE-D8A78FE12306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54199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038" y="272355"/>
            <a:ext cx="3612587" cy="11590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163" y="272355"/>
            <a:ext cx="6138538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9038" y="1431446"/>
            <a:ext cx="3612587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E7B438-819F-421D-9C0A-D8DBD7AC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ED1A4EE-E692-44DA-BCAF-3481301FC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9AC7C9-2321-4C96-A804-E22FC550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B57A5-4C0C-4C0B-A7BD-473D45C83A2E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384970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301" y="4788377"/>
            <a:ext cx="6588443" cy="5652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2301" y="611215"/>
            <a:ext cx="6588443" cy="410432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2301" y="5353671"/>
            <a:ext cx="6588443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B83962-3AED-434A-BD0D-CF1F5A9CD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FEA99A-C2EC-46E5-8DB8-595A17778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AA9065-1B77-4A74-9BD9-C81CBCCF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87F89-CA33-4107-A37B-BE62D200BA0B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1833142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7520AF3-6738-4C4D-B128-7284C438507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49275" y="274638"/>
            <a:ext cx="988218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/>
              <a:t>Click to edit Master title style</a:t>
            </a:r>
            <a:endParaRPr lang="et-EE" altLang="et-E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4D29367-F26F-4289-8831-AE3494E754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49275" y="1595438"/>
            <a:ext cx="98821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/>
              <a:t>Click to edit Master text styles</a:t>
            </a:r>
          </a:p>
          <a:p>
            <a:pPr lvl="1"/>
            <a:r>
              <a:rPr lang="en-US" altLang="et-EE"/>
              <a:t>Second level</a:t>
            </a:r>
          </a:p>
          <a:p>
            <a:pPr lvl="2"/>
            <a:r>
              <a:rPr lang="en-US" altLang="et-EE"/>
              <a:t>Third level</a:t>
            </a:r>
          </a:p>
          <a:p>
            <a:pPr lvl="3"/>
            <a:r>
              <a:rPr lang="en-US" altLang="et-EE"/>
              <a:t>Fourth level</a:t>
            </a:r>
          </a:p>
          <a:p>
            <a:pPr lvl="4"/>
            <a:r>
              <a:rPr lang="en-US" altLang="et-EE"/>
              <a:t>Fifth level</a:t>
            </a:r>
            <a:endParaRPr lang="et-EE" alt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F0E63-14B9-4C20-8B36-BA46C0598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9275" y="6340475"/>
            <a:ext cx="2562225" cy="3635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0D630-BEE0-4285-B857-FB5D22357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51263" y="6340475"/>
            <a:ext cx="3478212" cy="3635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AEB1B-1EA8-4A0A-8F8E-107FD2452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9238" y="6340475"/>
            <a:ext cx="2562225" cy="3635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F634ECA-1051-42D2-A179-8E994B4510E6}" type="slidenum">
              <a:rPr lang="et-EE" altLang="en-US"/>
              <a:pPr>
                <a:defRPr/>
              </a:pPr>
              <a:t>‹#›</a:t>
            </a:fld>
            <a:endParaRPr lang="et-E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  <p:sldLayoutId id="2147484543" r:id="rId12"/>
    <p:sldLayoutId id="214748454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98F3C680-D504-4473-8BE7-95170E6C5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0980738" cy="617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80737" cy="6840537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890" y="0"/>
            <a:ext cx="4261683" cy="684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3504CBD4-E9BE-4FBC-97BA-A6495915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21" y="1596126"/>
            <a:ext cx="3302357" cy="4408517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2600" b="1" dirty="0">
                <a:solidFill>
                  <a:srgbClr val="595959"/>
                </a:solidFill>
              </a:rPr>
              <a:t>0</a:t>
            </a:r>
            <a:r>
              <a:rPr lang="en-US" sz="2600" b="1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.korrus</a:t>
            </a:r>
            <a:br>
              <a:rPr lang="en-US" sz="2600" b="1" kern="1200" dirty="0">
                <a:cs typeface="Calibri"/>
              </a:rPr>
            </a:br>
            <a:br>
              <a:rPr lang="en-US" sz="2600" dirty="0"/>
            </a:br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Tehnoruumid</a:t>
            </a:r>
            <a:br>
              <a:rPr lang="en-US" sz="2400" kern="1200" dirty="0">
                <a:cs typeface="Calibri"/>
              </a:rPr>
            </a:br>
            <a:r>
              <a:rPr lang="en-US" sz="2400" kern="1200" dirty="0" err="1">
                <a:solidFill>
                  <a:srgbClr val="00B050"/>
                </a:solidFill>
                <a:cs typeface="Calibri"/>
              </a:rPr>
              <a:t>Logistika</a:t>
            </a:r>
            <a:r>
              <a:rPr lang="en-US" sz="2400" kern="1200" dirty="0">
                <a:solidFill>
                  <a:srgbClr val="00B050"/>
                </a:solidFill>
                <a:cs typeface="Calibri"/>
              </a:rPr>
              <a:t> terminal</a:t>
            </a:r>
            <a:br>
              <a:rPr lang="en-US" sz="2400" dirty="0"/>
            </a:br>
            <a:r>
              <a:rPr lang="en-US" sz="2400" dirty="0" err="1">
                <a:solidFill>
                  <a:srgbClr val="0070C0"/>
                </a:solidFill>
              </a:rPr>
              <a:t>Prosektuur</a:t>
            </a:r>
            <a:br>
              <a:rPr lang="en-US" sz="2400" dirty="0">
                <a:solidFill>
                  <a:srgbClr val="595959"/>
                </a:solidFill>
              </a:rPr>
            </a:br>
            <a:r>
              <a:rPr lang="en-US" sz="2400" dirty="0" err="1">
                <a:solidFill>
                  <a:schemeClr val="bg1"/>
                </a:solidFill>
                <a:highlight>
                  <a:srgbClr val="C0C0C0"/>
                </a:highlight>
              </a:rPr>
              <a:t>Parkla</a:t>
            </a:r>
            <a:endParaRPr lang="en-US" sz="2400" kern="1200" dirty="0">
              <a:solidFill>
                <a:schemeClr val="bg1"/>
              </a:solidFill>
              <a:highlight>
                <a:srgbClr val="C0C0C0"/>
              </a:highlight>
              <a:latin typeface="+mj-lt"/>
              <a:cs typeface="Calibri"/>
            </a:endParaRPr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ED22FB72-2DD8-8D7E-2DB9-E57F4260D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901" y="267493"/>
            <a:ext cx="52578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5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80737" cy="6840537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890" y="0"/>
            <a:ext cx="4261683" cy="684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3504CBD4-E9BE-4FBC-97BA-A6495915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21" y="836998"/>
            <a:ext cx="3302357" cy="5167646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600" b="1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1.korrus</a:t>
            </a:r>
            <a:br>
              <a:rPr lang="en-US" sz="2600" b="1" kern="1200" dirty="0">
                <a:cs typeface="Calibri"/>
              </a:rPr>
            </a:br>
            <a:br>
              <a:rPr lang="en-US" sz="2600" dirty="0"/>
            </a:br>
            <a:r>
              <a:rPr lang="en-US" sz="24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EMO</a:t>
            </a:r>
            <a:br>
              <a:rPr lang="en-US" sz="2400" kern="1200" dirty="0">
                <a:cs typeface="Calibri"/>
              </a:rPr>
            </a:b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Calibri"/>
              </a:rPr>
              <a:t>Radioloogia</a:t>
            </a:r>
            <a:br>
              <a:rPr lang="en-US" sz="2400" dirty="0"/>
            </a:br>
            <a:r>
              <a:rPr lang="en-US" sz="2400" kern="1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Taastusravi</a:t>
            </a:r>
            <a:br>
              <a:rPr lang="en-US" sz="2400" kern="1200" dirty="0"/>
            </a:br>
            <a:r>
              <a:rPr lang="en-US" sz="2400" kern="1200" dirty="0" err="1">
                <a:solidFill>
                  <a:srgbClr val="92D050"/>
                </a:solidFill>
                <a:latin typeface="+mj-lt"/>
                <a:ea typeface="+mj-ea"/>
                <a:cs typeface="+mj-cs"/>
              </a:rPr>
              <a:t>Ambulatoorne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vastuvõtt</a:t>
            </a:r>
            <a:br>
              <a:rPr lang="en-US" sz="2400" dirty="0"/>
            </a:br>
            <a:r>
              <a:rPr lang="en-US" sz="2400" dirty="0" err="1">
                <a:solidFill>
                  <a:srgbClr val="00B050"/>
                </a:solidFill>
                <a:cs typeface="Calibri"/>
              </a:rPr>
              <a:t>Perearstid</a:t>
            </a:r>
            <a:endParaRPr lang="en-US" sz="2400" kern="1200" dirty="0">
              <a:solidFill>
                <a:srgbClr val="00B050"/>
              </a:solidFill>
              <a:latin typeface="+mj-lt"/>
              <a:cs typeface="Calibri"/>
            </a:endParaRPr>
          </a:p>
        </p:txBody>
      </p:sp>
      <p:pic>
        <p:nvPicPr>
          <p:cNvPr id="7" name="Pilt 7" descr="Diagram&#10;&#10;Description automatically generated">
            <a:extLst>
              <a:ext uri="{FF2B5EF4-FFF2-40B4-BE49-F238E27FC236}">
                <a16:creationId xmlns:a16="http://schemas.microsoft.com/office/drawing/2014/main" id="{F67AA14A-504E-415C-9F62-945F13090C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81572" y="365"/>
            <a:ext cx="4524045" cy="684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69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80737" cy="6840537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890" y="0"/>
            <a:ext cx="4261683" cy="684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3504CBD4-E9BE-4FBC-97BA-A6495915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44" y="886844"/>
            <a:ext cx="3551466" cy="5167646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600" b="1" dirty="0">
                <a:solidFill>
                  <a:srgbClr val="595959"/>
                </a:solidFill>
              </a:rPr>
              <a:t>2</a:t>
            </a:r>
            <a:r>
              <a:rPr lang="en-US" sz="2600" b="1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.korrus</a:t>
            </a:r>
            <a:br>
              <a:rPr lang="en-US" sz="2600" kern="1200" dirty="0"/>
            </a:br>
            <a:br>
              <a:rPr lang="en-US" sz="2600" kern="1200" dirty="0">
                <a:solidFill>
                  <a:srgbClr val="595959"/>
                </a:solidFill>
                <a:cs typeface="Calibri"/>
              </a:rPr>
            </a:br>
            <a:r>
              <a:rPr lang="en-US" sz="2600" dirty="0" err="1">
                <a:solidFill>
                  <a:srgbClr val="FF40FF"/>
                </a:solidFill>
                <a:cs typeface="Calibri"/>
              </a:rPr>
              <a:t>Sünnitustoad</a:t>
            </a:r>
            <a:r>
              <a:rPr lang="et-EE" sz="2600" dirty="0">
                <a:solidFill>
                  <a:srgbClr val="FF40FF"/>
                </a:solidFill>
                <a:cs typeface="Calibri"/>
              </a:rPr>
              <a:t> </a:t>
            </a:r>
            <a:br>
              <a:rPr lang="en-US" sz="2600" dirty="0">
                <a:cs typeface="Calibri"/>
              </a:rPr>
            </a:br>
            <a:r>
              <a:rPr lang="en-US" sz="2600" dirty="0" err="1">
                <a:solidFill>
                  <a:srgbClr val="7030A0"/>
                </a:solidFill>
                <a:cs typeface="Calibri"/>
              </a:rPr>
              <a:t>Operatsiooni</a:t>
            </a:r>
            <a:r>
              <a:rPr lang="en-US" sz="2600" dirty="0">
                <a:solidFill>
                  <a:srgbClr val="7030A0"/>
                </a:solidFill>
                <a:cs typeface="Calibri"/>
              </a:rPr>
              <a:t> </a:t>
            </a:r>
            <a:r>
              <a:rPr lang="en-US" sz="2600" dirty="0" err="1">
                <a:solidFill>
                  <a:srgbClr val="7030A0"/>
                </a:solidFill>
                <a:cs typeface="Calibri"/>
              </a:rPr>
              <a:t>plokk</a:t>
            </a:r>
            <a:br>
              <a:rPr lang="en-US" sz="2600" dirty="0">
                <a:solidFill>
                  <a:srgbClr val="595959"/>
                </a:solidFill>
                <a:cs typeface="Calibri"/>
              </a:rPr>
            </a:br>
            <a:r>
              <a:rPr lang="en-US" sz="2600" dirty="0" err="1">
                <a:solidFill>
                  <a:schemeClr val="accent6">
                    <a:lumMod val="75000"/>
                  </a:schemeClr>
                </a:solidFill>
                <a:cs typeface="Calibri"/>
              </a:rPr>
              <a:t>Funktsionaaldiagnostika</a:t>
            </a:r>
            <a:br>
              <a:rPr lang="en-US" sz="2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600" dirty="0">
                <a:solidFill>
                  <a:schemeClr val="accent6">
                    <a:lumMod val="75000"/>
                  </a:schemeClr>
                </a:solidFill>
                <a:cs typeface="Calibri"/>
              </a:rPr>
              <a:t>Labor</a:t>
            </a:r>
            <a:br>
              <a:rPr lang="en-US" sz="2600" kern="1200" dirty="0"/>
            </a:br>
            <a:r>
              <a:rPr lang="en-US" sz="2600" kern="1200" dirty="0" err="1">
                <a:solidFill>
                  <a:srgbClr val="92D050"/>
                </a:solidFill>
                <a:latin typeface="+mj-lt"/>
                <a:ea typeface="+mj-ea"/>
                <a:cs typeface="+mj-cs"/>
              </a:rPr>
              <a:t>Ambulatoorne</a:t>
            </a:r>
            <a:r>
              <a:rPr lang="en-US" sz="2600" dirty="0">
                <a:solidFill>
                  <a:srgbClr val="92D050"/>
                </a:solidFill>
              </a:rPr>
              <a:t> </a:t>
            </a:r>
            <a:r>
              <a:rPr lang="en-US" sz="2600" dirty="0" err="1">
                <a:solidFill>
                  <a:srgbClr val="92D050"/>
                </a:solidFill>
              </a:rPr>
              <a:t>vastuvõtt</a:t>
            </a:r>
            <a:br>
              <a:rPr lang="en-US" sz="2600" dirty="0">
                <a:solidFill>
                  <a:srgbClr val="595959"/>
                </a:solidFill>
              </a:rPr>
            </a:br>
            <a:r>
              <a:rPr lang="en-US" sz="2600" dirty="0" err="1">
                <a:solidFill>
                  <a:srgbClr val="00B050"/>
                </a:solidFill>
                <a:cs typeface="Calibri"/>
              </a:rPr>
              <a:t>Perearstid</a:t>
            </a:r>
            <a:endParaRPr lang="en-US" sz="2600" kern="1200" dirty="0">
              <a:solidFill>
                <a:srgbClr val="00B050"/>
              </a:solidFill>
              <a:latin typeface="+mj-lt"/>
              <a:cs typeface="Calibri"/>
            </a:endParaRPr>
          </a:p>
        </p:txBody>
      </p:sp>
      <p:pic>
        <p:nvPicPr>
          <p:cNvPr id="7" name="Pilt 7" descr="A picture containing qr code&#10;&#10;Description automatically generated">
            <a:extLst>
              <a:ext uri="{FF2B5EF4-FFF2-40B4-BE49-F238E27FC236}">
                <a16:creationId xmlns:a16="http://schemas.microsoft.com/office/drawing/2014/main" id="{F67AA14A-504E-415C-9F62-945F13090C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85498" y="-2455"/>
            <a:ext cx="4327599" cy="68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25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80737" cy="6840537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890" y="0"/>
            <a:ext cx="4261683" cy="684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3504CBD4-E9BE-4FBC-97BA-A6495915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44" y="836997"/>
            <a:ext cx="3551466" cy="5167646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600" b="1" dirty="0">
                <a:solidFill>
                  <a:srgbClr val="595959"/>
                </a:solidFill>
              </a:rPr>
              <a:t>3</a:t>
            </a:r>
            <a:r>
              <a:rPr lang="en-US" sz="2600" b="1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.korrus</a:t>
            </a:r>
            <a:br>
              <a:rPr lang="en-US" sz="2600" b="1" kern="1200" dirty="0">
                <a:solidFill>
                  <a:srgbClr val="595959"/>
                </a:solidFill>
                <a:cs typeface="Calibri"/>
              </a:rPr>
            </a:br>
            <a:br>
              <a:rPr lang="en-US" sz="2600" b="1" dirty="0">
                <a:cs typeface="Calibri"/>
              </a:rPr>
            </a:br>
            <a:r>
              <a:rPr lang="en-US" sz="2600" dirty="0" err="1">
                <a:solidFill>
                  <a:srgbClr val="595959"/>
                </a:solidFill>
                <a:cs typeface="Calibri"/>
              </a:rPr>
              <a:t>Koolitus</a:t>
            </a:r>
            <a:r>
              <a:rPr lang="en-US" sz="2600" dirty="0">
                <a:solidFill>
                  <a:srgbClr val="595959"/>
                </a:solidFill>
                <a:cs typeface="Calibri"/>
              </a:rPr>
              <a:t>- ja </a:t>
            </a:r>
            <a:r>
              <a:rPr lang="en-US" sz="2600" dirty="0" err="1">
                <a:solidFill>
                  <a:srgbClr val="595959"/>
                </a:solidFill>
                <a:cs typeface="Calibri"/>
              </a:rPr>
              <a:t>konverentsikeskus</a:t>
            </a:r>
            <a:br>
              <a:rPr lang="en-US" sz="2600" dirty="0">
                <a:cs typeface="Calibri"/>
              </a:rPr>
            </a:br>
            <a:r>
              <a:rPr lang="en-US" sz="2600" dirty="0" err="1">
                <a:solidFill>
                  <a:srgbClr val="595959"/>
                </a:solidFill>
                <a:cs typeface="Calibri"/>
              </a:rPr>
              <a:t>Riietusruumid</a:t>
            </a:r>
            <a:br>
              <a:rPr lang="en-US" sz="2600" kern="1200" dirty="0">
                <a:cs typeface="Calibri"/>
              </a:rPr>
            </a:br>
            <a:r>
              <a:rPr lang="en-US" sz="2600" dirty="0" err="1">
                <a:solidFill>
                  <a:srgbClr val="595959"/>
                </a:solidFill>
                <a:cs typeface="Calibri"/>
              </a:rPr>
              <a:t>Tugistruktuurid</a:t>
            </a:r>
            <a:br>
              <a:rPr lang="en-US" sz="2600" dirty="0">
                <a:cs typeface="Calibri"/>
              </a:rPr>
            </a:br>
            <a:r>
              <a:rPr lang="en-US" sz="2600" dirty="0" err="1">
                <a:solidFill>
                  <a:srgbClr val="595959"/>
                </a:solidFill>
                <a:cs typeface="Calibri"/>
              </a:rPr>
              <a:t>Tehnoseadmed</a:t>
            </a:r>
            <a:br>
              <a:rPr lang="en-US" sz="2600" dirty="0">
                <a:solidFill>
                  <a:srgbClr val="595959"/>
                </a:solidFill>
                <a:cs typeface="Calibri"/>
              </a:rPr>
            </a:br>
            <a:r>
              <a:rPr lang="en-US" sz="2600" dirty="0">
                <a:solidFill>
                  <a:srgbClr val="595959"/>
                </a:solidFill>
                <a:cs typeface="Calibri"/>
              </a:rPr>
              <a:t>Haigla </a:t>
            </a:r>
            <a:r>
              <a:rPr lang="en-US" sz="2600" dirty="0" err="1">
                <a:solidFill>
                  <a:srgbClr val="595959"/>
                </a:solidFill>
                <a:cs typeface="Calibri"/>
              </a:rPr>
              <a:t>apteek</a:t>
            </a:r>
            <a:br>
              <a:rPr lang="en-US" sz="2600" dirty="0">
                <a:solidFill>
                  <a:srgbClr val="595959"/>
                </a:solidFill>
                <a:cs typeface="Calibri"/>
              </a:rPr>
            </a:br>
            <a:r>
              <a:rPr lang="en-US" sz="2600" dirty="0" err="1">
                <a:solidFill>
                  <a:srgbClr val="595959"/>
                </a:solidFill>
                <a:cs typeface="Calibri"/>
              </a:rPr>
              <a:t>Sterilisatsioon</a:t>
            </a:r>
            <a:br>
              <a:rPr lang="en-US" sz="2600" dirty="0"/>
            </a:br>
            <a:br>
              <a:rPr lang="en-US" sz="2600" dirty="0">
                <a:cs typeface="Calibri"/>
              </a:rPr>
            </a:br>
            <a:endParaRPr lang="en-US" sz="2600" kern="1200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7" name="Pilt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F67AA14A-504E-415C-9F62-945F13090C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65089" y="2897"/>
            <a:ext cx="6304123" cy="68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5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80737" cy="6840537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890" y="0"/>
            <a:ext cx="4261683" cy="684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3504CBD4-E9BE-4FBC-97BA-A6495915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44" y="836998"/>
            <a:ext cx="3551466" cy="5167646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600" b="1">
                <a:solidFill>
                  <a:srgbClr val="595959"/>
                </a:solidFill>
              </a:rPr>
              <a:t>4</a:t>
            </a:r>
            <a:r>
              <a:rPr lang="en-US" sz="2600" b="1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.korrus</a:t>
            </a:r>
            <a:br>
              <a:rPr lang="en-US" sz="2600" b="1" kern="1200">
                <a:cs typeface="Calibri"/>
              </a:rPr>
            </a:br>
            <a:r>
              <a:rPr lang="en-US" sz="2600" b="1" err="1">
                <a:solidFill>
                  <a:srgbClr val="595959"/>
                </a:solidFill>
                <a:cs typeface="Calibri"/>
              </a:rPr>
              <a:t>Palatikorrus</a:t>
            </a:r>
            <a:r>
              <a:rPr lang="en-US" sz="2600" b="1">
                <a:solidFill>
                  <a:srgbClr val="595959"/>
                </a:solidFill>
                <a:cs typeface="Calibri"/>
              </a:rPr>
              <a:t> </a:t>
            </a:r>
            <a:br>
              <a:rPr lang="en-US" sz="2600" b="1">
                <a:cs typeface="Calibri"/>
              </a:rPr>
            </a:br>
            <a:r>
              <a:rPr lang="en-US" sz="2600" b="1">
                <a:solidFill>
                  <a:srgbClr val="595959"/>
                </a:solidFill>
                <a:cs typeface="Calibri"/>
              </a:rPr>
              <a:t>(</a:t>
            </a:r>
            <a:r>
              <a:rPr lang="en-US" sz="2600" b="1" err="1">
                <a:solidFill>
                  <a:srgbClr val="595959"/>
                </a:solidFill>
                <a:cs typeface="Calibri"/>
              </a:rPr>
              <a:t>aktiivravi</a:t>
            </a:r>
            <a:r>
              <a:rPr lang="en-US" sz="2600" b="1">
                <a:solidFill>
                  <a:srgbClr val="595959"/>
                </a:solidFill>
                <a:cs typeface="Calibri"/>
              </a:rPr>
              <a:t>)</a:t>
            </a:r>
            <a:br>
              <a:rPr lang="en-US"/>
            </a:br>
            <a:r>
              <a:rPr lang="en-US" sz="2600">
                <a:solidFill>
                  <a:srgbClr val="595959"/>
                </a:solidFill>
                <a:cs typeface="Calibri"/>
              </a:rPr>
              <a:t>36 </a:t>
            </a:r>
            <a:r>
              <a:rPr lang="en-US" sz="2600" err="1">
                <a:solidFill>
                  <a:srgbClr val="595959"/>
                </a:solidFill>
                <a:cs typeface="Calibri"/>
              </a:rPr>
              <a:t>palatit</a:t>
            </a:r>
            <a:r>
              <a:rPr lang="en-US" sz="2600">
                <a:solidFill>
                  <a:srgbClr val="595959"/>
                </a:solidFill>
                <a:cs typeface="Calibri"/>
              </a:rPr>
              <a:t>, 72 </a:t>
            </a:r>
            <a:r>
              <a:rPr lang="en-US" sz="2600" err="1">
                <a:solidFill>
                  <a:srgbClr val="595959"/>
                </a:solidFill>
                <a:cs typeface="Calibri"/>
              </a:rPr>
              <a:t>voodikohta</a:t>
            </a:r>
            <a:r>
              <a:rPr lang="en-US" sz="2600">
                <a:solidFill>
                  <a:srgbClr val="595959"/>
                </a:solidFill>
                <a:cs typeface="Calibri"/>
              </a:rPr>
              <a:t>, 4 </a:t>
            </a:r>
            <a:r>
              <a:rPr lang="en-US" sz="2600" err="1">
                <a:solidFill>
                  <a:srgbClr val="595959"/>
                </a:solidFill>
                <a:cs typeface="Calibri"/>
              </a:rPr>
              <a:t>isolaatorit</a:t>
            </a:r>
            <a:r>
              <a:rPr lang="en-US" sz="2600">
                <a:solidFill>
                  <a:srgbClr val="595959"/>
                </a:solidFill>
                <a:cs typeface="Calibri"/>
              </a:rPr>
              <a:t>, 8 </a:t>
            </a:r>
            <a:r>
              <a:rPr lang="en-US" sz="2600" err="1">
                <a:solidFill>
                  <a:srgbClr val="595959"/>
                </a:solidFill>
                <a:cs typeface="Calibri"/>
              </a:rPr>
              <a:t>jälgimispalati</a:t>
            </a:r>
            <a:r>
              <a:rPr lang="en-US" sz="2600">
                <a:solidFill>
                  <a:srgbClr val="595959"/>
                </a:solidFill>
                <a:cs typeface="Calibri"/>
              </a:rPr>
              <a:t> </a:t>
            </a:r>
            <a:r>
              <a:rPr lang="en-US" sz="2600" err="1">
                <a:solidFill>
                  <a:srgbClr val="595959"/>
                </a:solidFill>
                <a:cs typeface="Calibri"/>
              </a:rPr>
              <a:t>kohta</a:t>
            </a:r>
            <a:br>
              <a:rPr lang="en-US" sz="2600"/>
            </a:br>
            <a:br>
              <a:rPr lang="en-US" sz="2600">
                <a:cs typeface="Calibri"/>
              </a:rPr>
            </a:br>
            <a:endParaRPr lang="en-US" sz="2600" kern="120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7" name="Pilt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F67AA14A-504E-415C-9F62-945F13090C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47103" y="-2495"/>
            <a:ext cx="5719827" cy="683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49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80737" cy="6840537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6890" y="0"/>
            <a:ext cx="4261683" cy="684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3504CBD4-E9BE-4FBC-97BA-A6495915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44" y="836998"/>
            <a:ext cx="3551466" cy="5167646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600" b="1" dirty="0">
                <a:solidFill>
                  <a:srgbClr val="595959"/>
                </a:solidFill>
              </a:rPr>
              <a:t>5</a:t>
            </a:r>
            <a:r>
              <a:rPr lang="en-US" sz="2600" b="1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.korrus</a:t>
            </a:r>
            <a:br>
              <a:rPr lang="en-US" sz="2600" b="1" kern="1200" dirty="0">
                <a:cs typeface="Calibri"/>
              </a:rPr>
            </a:br>
            <a:r>
              <a:rPr lang="en-US" sz="2600" b="1" dirty="0" err="1">
                <a:solidFill>
                  <a:srgbClr val="595959"/>
                </a:solidFill>
                <a:cs typeface="Calibri"/>
              </a:rPr>
              <a:t>Palatikorrus</a:t>
            </a:r>
            <a:r>
              <a:rPr lang="en-US" sz="2600" b="1" dirty="0">
                <a:solidFill>
                  <a:srgbClr val="595959"/>
                </a:solidFill>
                <a:cs typeface="Calibri"/>
              </a:rPr>
              <a:t> (</a:t>
            </a:r>
            <a:r>
              <a:rPr lang="en-US" sz="2600" b="1" dirty="0" err="1">
                <a:solidFill>
                  <a:srgbClr val="595959"/>
                </a:solidFill>
                <a:cs typeface="Calibri"/>
              </a:rPr>
              <a:t>õendus</a:t>
            </a:r>
            <a:r>
              <a:rPr lang="en-US" sz="2600" b="1" dirty="0">
                <a:solidFill>
                  <a:srgbClr val="595959"/>
                </a:solidFill>
                <a:cs typeface="Calibri"/>
              </a:rPr>
              <a:t> ja stats. </a:t>
            </a:r>
            <a:r>
              <a:rPr lang="en-US" sz="2600" b="1" dirty="0" err="1">
                <a:solidFill>
                  <a:srgbClr val="595959"/>
                </a:solidFill>
                <a:cs typeface="Calibri"/>
              </a:rPr>
              <a:t>taastusravi</a:t>
            </a:r>
            <a:r>
              <a:rPr lang="en-US" sz="2600" b="1" dirty="0">
                <a:solidFill>
                  <a:srgbClr val="595959"/>
                </a:solidFill>
                <a:cs typeface="Calibri"/>
              </a:rPr>
              <a:t>)</a:t>
            </a:r>
            <a:br>
              <a:rPr lang="en-US" dirty="0"/>
            </a:br>
            <a:br>
              <a:rPr lang="en-US" dirty="0"/>
            </a:br>
            <a:r>
              <a:rPr lang="en-US" sz="2600" dirty="0">
                <a:solidFill>
                  <a:srgbClr val="595959"/>
                </a:solidFill>
                <a:cs typeface="Calibri"/>
              </a:rPr>
              <a:t>30 </a:t>
            </a:r>
            <a:r>
              <a:rPr lang="en-US" sz="2600" dirty="0" err="1">
                <a:solidFill>
                  <a:srgbClr val="595959"/>
                </a:solidFill>
                <a:cs typeface="Calibri"/>
              </a:rPr>
              <a:t>palatit</a:t>
            </a:r>
            <a:br>
              <a:rPr lang="en-US" sz="2600" dirty="0">
                <a:solidFill>
                  <a:srgbClr val="595959"/>
                </a:solidFill>
                <a:cs typeface="Calibri"/>
              </a:rPr>
            </a:br>
            <a:r>
              <a:rPr lang="en-US" sz="2600" dirty="0">
                <a:solidFill>
                  <a:srgbClr val="595959"/>
                </a:solidFill>
                <a:cs typeface="Calibri"/>
              </a:rPr>
              <a:t>60 </a:t>
            </a:r>
            <a:r>
              <a:rPr lang="en-US" sz="2600" dirty="0" err="1">
                <a:solidFill>
                  <a:srgbClr val="595959"/>
                </a:solidFill>
                <a:cs typeface="Calibri"/>
              </a:rPr>
              <a:t>voodikohta</a:t>
            </a:r>
            <a:br>
              <a:rPr lang="en-US" sz="2600" dirty="0">
                <a:solidFill>
                  <a:srgbClr val="595959"/>
                </a:solidFill>
                <a:cs typeface="Calibri"/>
              </a:rPr>
            </a:br>
            <a:r>
              <a:rPr lang="en-US" sz="2600" dirty="0">
                <a:solidFill>
                  <a:srgbClr val="595959"/>
                </a:solidFill>
                <a:cs typeface="Calibri"/>
              </a:rPr>
              <a:t> </a:t>
            </a:r>
            <a:r>
              <a:rPr lang="en-US" sz="2600" dirty="0" err="1">
                <a:solidFill>
                  <a:srgbClr val="595959"/>
                </a:solidFill>
                <a:cs typeface="Calibri"/>
              </a:rPr>
              <a:t>kabinetid</a:t>
            </a:r>
            <a:br>
              <a:rPr lang="en-US" sz="2600" dirty="0">
                <a:solidFill>
                  <a:srgbClr val="595959"/>
                </a:solidFill>
                <a:cs typeface="Calibri"/>
              </a:rPr>
            </a:br>
            <a:br>
              <a:rPr lang="en-US" sz="2600" dirty="0"/>
            </a:br>
            <a:br>
              <a:rPr lang="en-US" sz="2600" dirty="0">
                <a:cs typeface="Calibri"/>
              </a:rPr>
            </a:br>
            <a:endParaRPr lang="en-US" sz="2600" kern="1200" dirty="0">
              <a:solidFill>
                <a:srgbClr val="595959"/>
              </a:solidFill>
              <a:cs typeface="Calibri"/>
            </a:endParaRPr>
          </a:p>
        </p:txBody>
      </p:sp>
      <p:pic>
        <p:nvPicPr>
          <p:cNvPr id="7" name="Pilt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F67AA14A-504E-415C-9F62-945F13090C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17651" y="1937"/>
            <a:ext cx="5528420" cy="683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82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72" y="0"/>
            <a:ext cx="10977992" cy="6840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Sisu kohatäide 1">
            <a:extLst>
              <a:ext uri="{FF2B5EF4-FFF2-40B4-BE49-F238E27FC236}">
                <a16:creationId xmlns:a16="http://schemas.microsoft.com/office/drawing/2014/main" id="{91F8E426-AD9C-6545-D272-9DBC61287B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447EBF16-A6BF-E8C7-9DAE-48D3F7146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7992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91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CAE7D7F-2DD1-4C2F-A9AF-74DB4CC1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07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728863-248C-4FC3-BF8F-D32E23268708}"/>
              </a:ext>
            </a:extLst>
          </p:cNvPr>
          <p:cNvSpPr txBox="1"/>
          <p:nvPr/>
        </p:nvSpPr>
        <p:spPr>
          <a:xfrm>
            <a:off x="-27187" y="1299391"/>
            <a:ext cx="11007925" cy="4280672"/>
          </a:xfrm>
          <a:prstGeom prst="rect">
            <a:avLst/>
          </a:prstGeom>
          <a:noFill/>
          <a:ln cap="flat">
            <a:noFill/>
          </a:ln>
        </p:spPr>
        <p:txBody>
          <a:bodyPr lIns="82356" tIns="41178" rIns="82356" bIns="41178" anchor="ctr" anchorCtr="1">
            <a:normAutofit/>
          </a:bodyPr>
          <a:lstStyle/>
          <a:p>
            <a:pPr algn="ctr" defTabSz="82360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823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823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73B93D1-9490-46FC-95D8-FF447B007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274638"/>
            <a:ext cx="9882188" cy="667785"/>
          </a:xfrm>
        </p:spPr>
        <p:txBody>
          <a:bodyPr/>
          <a:lstStyle/>
          <a:p>
            <a:r>
              <a:rPr lang="et-EE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Viimastest kriisidest alguse saanud uuendused</a:t>
            </a:r>
            <a:endParaRPr lang="et-EE" sz="3200" dirty="0">
              <a:cs typeface="Calibri"/>
            </a:endParaRPr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E422985B-F7F5-49F2-BE4C-D443B9AE0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8676" y="1299392"/>
            <a:ext cx="10636469" cy="4637640"/>
          </a:xfrm>
        </p:spPr>
        <p:txBody>
          <a:bodyPr/>
          <a:lstStyle/>
          <a:p>
            <a:r>
              <a:rPr lang="et-EE" sz="2000" dirty="0">
                <a:cs typeface="Calibri"/>
              </a:rPr>
              <a:t>Pindade </a:t>
            </a:r>
            <a:r>
              <a:rPr lang="et-EE" sz="2000" dirty="0" err="1">
                <a:cs typeface="Calibri"/>
              </a:rPr>
              <a:t>multifunktsionaalsus</a:t>
            </a:r>
            <a:endParaRPr lang="et-EE" sz="2000" dirty="0">
              <a:cs typeface="Calibri"/>
            </a:endParaRPr>
          </a:p>
          <a:p>
            <a:r>
              <a:rPr lang="et-EE" sz="2000" dirty="0">
                <a:cs typeface="Calibri"/>
              </a:rPr>
              <a:t>Võimalus vältida infektsioonipuhangute teket haiglas sees</a:t>
            </a:r>
            <a:r>
              <a:rPr lang="en-GB" sz="2000" dirty="0">
                <a:cs typeface="Calibri"/>
              </a:rPr>
              <a:t> </a:t>
            </a:r>
            <a:r>
              <a:rPr lang="et-EE" sz="2000" dirty="0">
                <a:cs typeface="Calibri"/>
              </a:rPr>
              <a:t>Isolaatorid, lihtsalt tekitatavad uued ravitsoonid</a:t>
            </a:r>
          </a:p>
          <a:p>
            <a:r>
              <a:rPr lang="et-EE" sz="2000" dirty="0">
                <a:cs typeface="Calibri"/>
              </a:rPr>
              <a:t>Võimalik kasutusele võtta kogu taastusravi plokk teise </a:t>
            </a:r>
            <a:r>
              <a:rPr lang="et-EE" sz="2000" dirty="0" err="1">
                <a:cs typeface="Calibri"/>
              </a:rPr>
              <a:t>EMO-na</a:t>
            </a:r>
            <a:r>
              <a:rPr lang="et-EE" sz="2000" dirty="0">
                <a:cs typeface="Calibri"/>
              </a:rPr>
              <a:t>, kas siis avariipinnana või pandeemia tingimustes:</a:t>
            </a:r>
          </a:p>
          <a:p>
            <a:r>
              <a:rPr lang="et-EE" sz="2000" dirty="0">
                <a:cs typeface="Calibri"/>
              </a:rPr>
              <a:t>Eraldi sissepääs tänavalt ja lüüsi tekitamise võimalus</a:t>
            </a:r>
          </a:p>
          <a:p>
            <a:r>
              <a:rPr lang="et-EE" sz="2000" dirty="0">
                <a:cs typeface="Calibri"/>
              </a:rPr>
              <a:t>Ambulatoorse taastusravi osakond võimalik võtta kasutusele statsionaarse nakkusosakonnana (sh 10 ühekohalist palatit ja 6-kohaline „must“ intensiivravi osakond)</a:t>
            </a:r>
          </a:p>
          <a:p>
            <a:r>
              <a:rPr lang="et-EE" sz="2000" dirty="0">
                <a:cs typeface="Calibri"/>
              </a:rPr>
              <a:t>Eraldiseisev ventilatsioonisüsteem</a:t>
            </a:r>
          </a:p>
          <a:p>
            <a:r>
              <a:rPr lang="et-EE" sz="2000" dirty="0">
                <a:cs typeface="Calibri"/>
              </a:rPr>
              <a:t>Lüüsides võimalik tekitada rõhuerinevus </a:t>
            </a:r>
            <a:endParaRPr lang="en-GB" sz="2000" dirty="0">
              <a:cs typeface="Calibri"/>
            </a:endParaRPr>
          </a:p>
          <a:p>
            <a:r>
              <a:rPr lang="et-EE" sz="2000" dirty="0">
                <a:cs typeface="Calibri"/>
              </a:rPr>
              <a:t>Käivitamiseks vajalik aeg 2 ööpäeva</a:t>
            </a:r>
          </a:p>
          <a:p>
            <a:r>
              <a:rPr lang="et-EE" sz="2000" dirty="0">
                <a:cs typeface="Calibri"/>
              </a:rPr>
              <a:t>Kelder-parkasse hapniku võimalus</a:t>
            </a:r>
          </a:p>
          <a:p>
            <a:pPr marL="0" indent="0">
              <a:buNone/>
            </a:pPr>
            <a:endParaRPr lang="et-EE" sz="2000" dirty="0">
              <a:cs typeface="Calibri"/>
            </a:endParaRPr>
          </a:p>
          <a:p>
            <a:pPr marL="0" indent="0">
              <a:buNone/>
            </a:pPr>
            <a:endParaRPr lang="et-EE" sz="2000" dirty="0">
              <a:cs typeface="Calibri"/>
            </a:endParaRPr>
          </a:p>
          <a:p>
            <a:pPr marL="0" indent="0">
              <a:buNone/>
            </a:pPr>
            <a:endParaRPr lang="et-EE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52332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CAE7D7F-2DD1-4C2F-A9AF-74DB4CC1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07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728863-248C-4FC3-BF8F-D32E23268708}"/>
              </a:ext>
            </a:extLst>
          </p:cNvPr>
          <p:cNvSpPr txBox="1"/>
          <p:nvPr/>
        </p:nvSpPr>
        <p:spPr>
          <a:xfrm>
            <a:off x="-27187" y="1299391"/>
            <a:ext cx="11007925" cy="4280672"/>
          </a:xfrm>
          <a:prstGeom prst="rect">
            <a:avLst/>
          </a:prstGeom>
          <a:noFill/>
          <a:ln cap="flat">
            <a:noFill/>
          </a:ln>
        </p:spPr>
        <p:txBody>
          <a:bodyPr lIns="82356" tIns="41178" rIns="82356" bIns="41178" anchor="ctr" anchorCtr="1">
            <a:normAutofit/>
          </a:bodyPr>
          <a:lstStyle/>
          <a:p>
            <a:pPr algn="ctr" defTabSz="82360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823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823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73B93D1-9490-46FC-95D8-FF447B007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042" y="487083"/>
            <a:ext cx="5604614" cy="630249"/>
          </a:xfrm>
        </p:spPr>
        <p:txBody>
          <a:bodyPr/>
          <a:lstStyle/>
          <a:p>
            <a:r>
              <a:rPr lang="en-GB" sz="3600" dirty="0" err="1">
                <a:cs typeface="Calibri"/>
              </a:rPr>
              <a:t>Ajagraafik</a:t>
            </a:r>
            <a:endParaRPr lang="et-EE" sz="3600" dirty="0">
              <a:cs typeface="Calibri"/>
            </a:endParaRPr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E422985B-F7F5-49F2-BE4C-D443B9AE0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955" y="2115775"/>
            <a:ext cx="10363858" cy="4094525"/>
          </a:xfrm>
        </p:spPr>
        <p:txBody>
          <a:bodyPr/>
          <a:lstStyle/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Tööprojektid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on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valmis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august 2023</a:t>
            </a:r>
          </a:p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Hoone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saavutab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oma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maksimaalse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kõrguse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betoontardite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näol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augustis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2023</a:t>
            </a:r>
          </a:p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Hoone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on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ilmastikukindel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A-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korpus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august 2024; B-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korpus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mai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2024; C-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korpus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veebruar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2024</a:t>
            </a:r>
          </a:p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Siseviimistlus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valmib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10.02.2025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ja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peale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seda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saab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alustada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mööbli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paigaldusega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. </a:t>
            </a:r>
          </a:p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10.06.2025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antakse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hoone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meile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üle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ja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peab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olema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kasutusvalmis</a:t>
            </a:r>
            <a:endParaRPr lang="et-EE" sz="2000" dirty="0">
              <a:cs typeface="Calibri"/>
            </a:endParaRPr>
          </a:p>
          <a:p>
            <a:pPr marL="0" indent="0">
              <a:buNone/>
            </a:pPr>
            <a:endParaRPr lang="et-EE" sz="2000" dirty="0">
              <a:cs typeface="Calibri"/>
            </a:endParaRPr>
          </a:p>
          <a:p>
            <a:pPr marL="0" indent="0">
              <a:buNone/>
            </a:pPr>
            <a:endParaRPr lang="et-EE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945077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F3E456A4-2498-44CD-9925-79183F62A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07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95E76D8-0F7D-4141-8E11-C05F974C1583}"/>
              </a:ext>
            </a:extLst>
          </p:cNvPr>
          <p:cNvSpPr txBox="1"/>
          <p:nvPr/>
        </p:nvSpPr>
        <p:spPr>
          <a:xfrm>
            <a:off x="2314386" y="2487132"/>
            <a:ext cx="6346825" cy="1860550"/>
          </a:xfrm>
          <a:prstGeom prst="rect">
            <a:avLst/>
          </a:prstGeom>
          <a:noFill/>
          <a:ln cap="flat">
            <a:noFill/>
          </a:ln>
        </p:spPr>
        <p:txBody>
          <a:bodyPr lIns="82356" tIns="41178" rIns="82356" bIns="41178" anchor="ctr" anchorCtr="1">
            <a:normAutofit/>
          </a:bodyPr>
          <a:lstStyle/>
          <a:p>
            <a:pPr algn="ctr" defTabSz="82360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sz="2800" kern="0" dirty="0">
              <a:solidFill>
                <a:srgbClr val="FF0000"/>
              </a:solidFill>
            </a:endParaRPr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D17A6D17-B7FA-079C-7E1D-D815308FB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29" y="605860"/>
            <a:ext cx="10024297" cy="542368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>
            <a:extLst>
              <a:ext uri="{FF2B5EF4-FFF2-40B4-BE49-F238E27FC236}">
                <a16:creationId xmlns:a16="http://schemas.microsoft.com/office/drawing/2014/main" id="{7A776D46-C152-AC1C-03AA-1B60F313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7" y="395933"/>
            <a:ext cx="10980738" cy="586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F3E456A4-2498-44CD-9925-79183F62A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07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95E76D8-0F7D-4141-8E11-C05F974C1583}"/>
              </a:ext>
            </a:extLst>
          </p:cNvPr>
          <p:cNvSpPr txBox="1"/>
          <p:nvPr/>
        </p:nvSpPr>
        <p:spPr>
          <a:xfrm>
            <a:off x="2314386" y="2487132"/>
            <a:ext cx="6346825" cy="1860550"/>
          </a:xfrm>
          <a:prstGeom prst="rect">
            <a:avLst/>
          </a:prstGeom>
          <a:noFill/>
          <a:ln cap="flat">
            <a:noFill/>
          </a:ln>
        </p:spPr>
        <p:txBody>
          <a:bodyPr lIns="82356" tIns="41178" rIns="82356" bIns="41178" anchor="ctr" anchorCtr="1">
            <a:normAutofit/>
          </a:bodyPr>
          <a:lstStyle/>
          <a:p>
            <a:pPr algn="ctr" defTabSz="82360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sz="2800" kern="0" dirty="0">
              <a:solidFill>
                <a:srgbClr val="FF0000"/>
              </a:solidFill>
            </a:endParaRPr>
          </a:p>
        </p:txBody>
      </p:sp>
      <p:pic>
        <p:nvPicPr>
          <p:cNvPr id="5" name="Picture 4" descr="A picture containing outdoor, several&#10;&#10;Description automatically generated">
            <a:extLst>
              <a:ext uri="{FF2B5EF4-FFF2-40B4-BE49-F238E27FC236}">
                <a16:creationId xmlns:a16="http://schemas.microsoft.com/office/drawing/2014/main" id="{FDBC0004-D7C7-48A2-8AB8-096AFC657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2" y="399393"/>
            <a:ext cx="10195034" cy="604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3309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CAE7D7F-2DD1-4C2F-A9AF-74DB4CC1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07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728863-248C-4FC3-BF8F-D32E23268708}"/>
              </a:ext>
            </a:extLst>
          </p:cNvPr>
          <p:cNvSpPr txBox="1"/>
          <p:nvPr/>
        </p:nvSpPr>
        <p:spPr>
          <a:xfrm>
            <a:off x="449373" y="1601080"/>
            <a:ext cx="10121975" cy="3638378"/>
          </a:xfrm>
          <a:prstGeom prst="rect">
            <a:avLst/>
          </a:prstGeom>
          <a:noFill/>
          <a:ln cap="flat">
            <a:noFill/>
          </a:ln>
        </p:spPr>
        <p:txBody>
          <a:bodyPr lIns="82356" tIns="41178" rIns="82356" bIns="41178" anchor="ctr" anchorCtr="1">
            <a:normAutofit/>
          </a:bodyPr>
          <a:lstStyle/>
          <a:p>
            <a:pPr algn="ctr" defTabSz="82360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823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823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73B93D1-9490-46FC-95D8-FF447B007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596" y="617733"/>
            <a:ext cx="7966358" cy="546933"/>
          </a:xfrm>
        </p:spPr>
        <p:txBody>
          <a:bodyPr/>
          <a:lstStyle/>
          <a:p>
            <a:r>
              <a:rPr lang="en-GB" sz="4000" dirty="0" err="1">
                <a:cs typeface="Calibri"/>
              </a:rPr>
              <a:t>Viimase</a:t>
            </a:r>
            <a:r>
              <a:rPr lang="en-GB" sz="4000" dirty="0">
                <a:cs typeface="Calibri"/>
              </a:rPr>
              <a:t> </a:t>
            </a:r>
            <a:r>
              <a:rPr lang="en-GB" sz="4000" dirty="0" err="1">
                <a:cs typeface="Calibri"/>
              </a:rPr>
              <a:t>aasta</a:t>
            </a:r>
            <a:r>
              <a:rPr lang="en-GB" sz="4000" dirty="0">
                <a:cs typeface="Calibri"/>
              </a:rPr>
              <a:t> </a:t>
            </a:r>
            <a:r>
              <a:rPr lang="en-GB" sz="4000" dirty="0" err="1">
                <a:cs typeface="Calibri"/>
              </a:rPr>
              <a:t>arengud</a:t>
            </a:r>
            <a:r>
              <a:rPr lang="en-GB" sz="4000" dirty="0">
                <a:cs typeface="Calibri"/>
              </a:rPr>
              <a:t> </a:t>
            </a:r>
            <a:endParaRPr lang="et-EE" sz="4000" dirty="0">
              <a:cs typeface="Calibri"/>
            </a:endParaRPr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E422985B-F7F5-49F2-BE4C-D443B9AE0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993" y="2133600"/>
            <a:ext cx="9522372" cy="4076700"/>
          </a:xfrm>
        </p:spPr>
        <p:txBody>
          <a:bodyPr/>
          <a:lstStyle/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Sündmused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Uued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erialad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t-EE" sz="2000" dirty="0">
              <a:cs typeface="Calibri"/>
            </a:endParaRPr>
          </a:p>
          <a:p>
            <a:pPr marL="0" indent="0">
              <a:buNone/>
            </a:pPr>
            <a:endParaRPr lang="et-EE" sz="2000" dirty="0">
              <a:cs typeface="Calibri"/>
            </a:endParaRPr>
          </a:p>
          <a:p>
            <a:pPr marL="0" indent="0">
              <a:buNone/>
            </a:pPr>
            <a:endParaRPr lang="et-EE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435992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8673029-E51B-D752-73C0-99AF560F2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07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1765737" y="197781"/>
            <a:ext cx="6832669" cy="548068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t-EE" sz="3243" b="1" spc="-1" dirty="0">
                <a:latin typeface="Calibri"/>
              </a:rPr>
              <a:t>2022</a:t>
            </a:r>
            <a:r>
              <a:rPr lang="en-US" sz="3243" b="1" spc="-1" dirty="0">
                <a:latin typeface="Calibri"/>
              </a:rPr>
              <a:t> </a:t>
            </a:r>
            <a:r>
              <a:rPr lang="en-US" sz="3243" b="1" spc="-1" dirty="0" err="1">
                <a:latin typeface="Calibri"/>
              </a:rPr>
              <a:t>sündmused</a:t>
            </a:r>
            <a:r>
              <a:rPr lang="en-US" sz="3243" b="1" spc="-1" dirty="0">
                <a:latin typeface="Calibri"/>
              </a:rPr>
              <a:t> </a:t>
            </a:r>
            <a:endParaRPr lang="et-EE" sz="3243" spc="-1" dirty="0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8292" y="471815"/>
            <a:ext cx="10472446" cy="4675135"/>
          </a:xfrm>
          <a:prstGeom prst="rect">
            <a:avLst/>
          </a:prstGeom>
          <a:noFill/>
          <a:ln w="0"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902"/>
              </a:spcBef>
              <a:buClr>
                <a:srgbClr val="808080"/>
              </a:buClr>
            </a:pPr>
            <a:endParaRPr lang="en-US" sz="1982" spc="-1" dirty="0">
              <a:solidFill>
                <a:srgbClr val="808080"/>
              </a:solidFill>
              <a:latin typeface="Calibri"/>
            </a:endParaRPr>
          </a:p>
          <a:p>
            <a:pPr marL="309012" indent="-309012" algn="l">
              <a:lnSpc>
                <a:spcPct val="90000"/>
              </a:lnSpc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r>
              <a:rPr lang="en-US" sz="1982" spc="-1" dirty="0">
                <a:latin typeface="Calibri"/>
                <a:ea typeface="Calibri"/>
              </a:rPr>
              <a:t>S</a:t>
            </a:r>
            <a:r>
              <a:rPr lang="et-EE" sz="1982" spc="-1" dirty="0">
                <a:latin typeface="Calibri"/>
                <a:ea typeface="Calibri"/>
              </a:rPr>
              <a:t>õltuvushaigete ravi- ja rehabilitatsioonikeskus </a:t>
            </a:r>
            <a:r>
              <a:rPr lang="en-US" sz="1982" spc="-1" dirty="0" err="1">
                <a:latin typeface="Calibri"/>
                <a:ea typeface="Calibri"/>
              </a:rPr>
              <a:t>tähistas</a:t>
            </a:r>
            <a:r>
              <a:rPr lang="en-US" sz="1982" spc="-1" dirty="0">
                <a:latin typeface="Calibri"/>
                <a:ea typeface="Calibri"/>
              </a:rPr>
              <a:t> 10.</a:t>
            </a:r>
            <a:r>
              <a:rPr lang="et-EE" sz="1982" spc="-1" dirty="0">
                <a:latin typeface="Calibri"/>
                <a:ea typeface="Calibri"/>
              </a:rPr>
              <a:t> sünnipäeva </a:t>
            </a:r>
          </a:p>
          <a:p>
            <a:pPr marL="309012" indent="-309012" algn="l"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r>
              <a:rPr lang="en-US" sz="1982" spc="-1" dirty="0">
                <a:latin typeface="Calibri"/>
              </a:rPr>
              <a:t>P</a:t>
            </a:r>
            <a:r>
              <a:rPr lang="et-EE" sz="1982" spc="-1" dirty="0">
                <a:latin typeface="Calibri"/>
              </a:rPr>
              <a:t>sühhiaatriakliiniku</a:t>
            </a:r>
            <a:r>
              <a:rPr lang="fi-FI" sz="1982" spc="-1" dirty="0">
                <a:latin typeface="Calibri"/>
              </a:rPr>
              <a:t> 125. sünnipäeva tähistati pargi korrastamise, konverentsi </a:t>
            </a:r>
            <a:r>
              <a:rPr lang="fi-FI" sz="1982" spc="-1" dirty="0" err="1">
                <a:latin typeface="Calibri"/>
              </a:rPr>
              <a:t>ning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festivaliga</a:t>
            </a:r>
            <a:endParaRPr lang="fi-FI" sz="1982" spc="-1" dirty="0">
              <a:latin typeface="Calibri"/>
            </a:endParaRPr>
          </a:p>
          <a:p>
            <a:pPr marL="309012" indent="-309012" algn="l"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r>
              <a:rPr lang="fi-FI" sz="1982" spc="-1" dirty="0" err="1">
                <a:latin typeface="Calibri"/>
              </a:rPr>
              <a:t>Koduhaigla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teenuse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riiklik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mõju-uuring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koos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SOMi</a:t>
            </a:r>
            <a:r>
              <a:rPr lang="fi-FI" sz="1982" spc="-1" dirty="0">
                <a:latin typeface="Calibri"/>
              </a:rPr>
              <a:t> ja </a:t>
            </a:r>
            <a:r>
              <a:rPr lang="fi-FI" sz="1982" spc="-1" dirty="0" err="1">
                <a:latin typeface="Calibri"/>
              </a:rPr>
              <a:t>Tervisekassaga</a:t>
            </a:r>
            <a:endParaRPr lang="et-EE" sz="1982" spc="-1" dirty="0">
              <a:latin typeface="Calibri"/>
            </a:endParaRPr>
          </a:p>
          <a:p>
            <a:pPr marL="309012" indent="-309012" algn="l"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r>
              <a:rPr lang="fi-FI" sz="1982" spc="-1" dirty="0">
                <a:latin typeface="Calibri"/>
              </a:rPr>
              <a:t>Jämejala vaimse tervise küla par</a:t>
            </a:r>
            <a:r>
              <a:rPr lang="et-EE" sz="1982" spc="-1" dirty="0">
                <a:latin typeface="Calibri"/>
              </a:rPr>
              <a:t>gi uuendamine pälvis tiitli </a:t>
            </a:r>
            <a:br>
              <a:rPr lang="en-US" sz="1982" spc="-1" dirty="0">
                <a:latin typeface="Calibri"/>
              </a:rPr>
            </a:br>
            <a:r>
              <a:rPr lang="fi-FI" sz="1982" spc="-1" dirty="0">
                <a:latin typeface="Calibri"/>
              </a:rPr>
              <a:t>Viljandimaa kodanikuühiskonna AASTA TEGU 2022</a:t>
            </a:r>
          </a:p>
          <a:p>
            <a:pPr marL="309012" indent="-309012" algn="l"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r>
              <a:rPr lang="et-EE" sz="1982" spc="-1" dirty="0">
                <a:latin typeface="Calibri"/>
              </a:rPr>
              <a:t>Ugala Teater tunnustas Viljandi haiglat parima sõbra tiitliga</a:t>
            </a:r>
            <a:endParaRPr lang="et-EE" sz="1982" spc="-1" dirty="0">
              <a:latin typeface="Arial"/>
            </a:endParaRPr>
          </a:p>
          <a:p>
            <a:pPr marL="309012" indent="-309012" algn="l"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r>
              <a:rPr lang="fi-FI" sz="1982" spc="-1" dirty="0">
                <a:latin typeface="Calibri"/>
              </a:rPr>
              <a:t>SA Viljandi Haigla</a:t>
            </a:r>
            <a:r>
              <a:rPr lang="et-EE" sz="1982" spc="-1" dirty="0">
                <a:latin typeface="Calibri"/>
              </a:rPr>
              <a:t> valiti </a:t>
            </a:r>
            <a:r>
              <a:rPr lang="fi-FI" sz="1982" spc="-1" dirty="0">
                <a:latin typeface="Calibri"/>
              </a:rPr>
              <a:t>Viljandimaa õppijasõbralik</a:t>
            </a:r>
            <a:r>
              <a:rPr lang="et-EE" sz="1982" spc="-1" dirty="0">
                <a:latin typeface="Calibri"/>
              </a:rPr>
              <a:t>uks</a:t>
            </a:r>
            <a:r>
              <a:rPr lang="fi-FI" sz="1982" spc="-1" dirty="0">
                <a:latin typeface="Calibri"/>
              </a:rPr>
              <a:t> tööandja</a:t>
            </a:r>
            <a:r>
              <a:rPr lang="et-EE" sz="1982" spc="-1" dirty="0" err="1">
                <a:latin typeface="Calibri"/>
              </a:rPr>
              <a:t>ks</a:t>
            </a:r>
            <a:r>
              <a:rPr lang="fi-FI" sz="1982" spc="-1" dirty="0">
                <a:latin typeface="Calibri"/>
              </a:rPr>
              <a:t> 2022</a:t>
            </a:r>
          </a:p>
          <a:p>
            <a:pPr marL="309012" indent="-309012" algn="l"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r>
              <a:rPr lang="fi-FI" sz="1982" spc="-1" dirty="0" err="1">
                <a:latin typeface="Calibri"/>
              </a:rPr>
              <a:t>Tervikumi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tehnoloogiahangete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käivitamine</a:t>
            </a:r>
            <a:r>
              <a:rPr lang="fi-FI" sz="1982" spc="-1" dirty="0">
                <a:latin typeface="Calibri"/>
              </a:rPr>
              <a:t> ja uute </a:t>
            </a:r>
            <a:r>
              <a:rPr lang="fi-FI" sz="1982" spc="-1" dirty="0" err="1">
                <a:latin typeface="Calibri"/>
              </a:rPr>
              <a:t>seadmete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võrgustamine</a:t>
            </a:r>
            <a:endParaRPr lang="fi-FI" sz="1982" spc="-1" dirty="0">
              <a:latin typeface="Calibri"/>
            </a:endParaRPr>
          </a:p>
          <a:p>
            <a:pPr marL="309012" indent="-309012" algn="l">
              <a:lnSpc>
                <a:spcPct val="90000"/>
              </a:lnSpc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r>
              <a:rPr lang="et-EE" sz="1982" spc="-1" dirty="0" err="1">
                <a:latin typeface="Calibri"/>
                <a:ea typeface="Calibri"/>
              </a:rPr>
              <a:t>Tervikumi</a:t>
            </a:r>
            <a:r>
              <a:rPr lang="et-EE" sz="1982" spc="-1" dirty="0">
                <a:latin typeface="Calibri"/>
                <a:ea typeface="Calibri"/>
              </a:rPr>
              <a:t> kunstikonkursi võitis Leena </a:t>
            </a:r>
            <a:r>
              <a:rPr lang="et-EE" sz="1982" spc="-1" dirty="0" err="1">
                <a:latin typeface="Calibri"/>
                <a:ea typeface="Calibri"/>
              </a:rPr>
              <a:t>Kuutma</a:t>
            </a:r>
            <a:r>
              <a:rPr lang="et-EE" sz="1982" spc="-1" dirty="0">
                <a:latin typeface="Calibri"/>
                <a:ea typeface="Calibri"/>
              </a:rPr>
              <a:t> ja Eeva-Ruth Niitvägi taies ”</a:t>
            </a:r>
            <a:r>
              <a:rPr lang="et-EE" sz="1982" spc="-1" dirty="0" err="1">
                <a:latin typeface="Calibri"/>
                <a:ea typeface="Calibri"/>
              </a:rPr>
              <a:t>Androgynos</a:t>
            </a:r>
            <a:r>
              <a:rPr lang="et-EE" sz="1982" spc="-1" dirty="0">
                <a:latin typeface="Calibri"/>
                <a:ea typeface="Calibri"/>
              </a:rPr>
              <a:t>”</a:t>
            </a:r>
            <a:endParaRPr lang="en-US" sz="1982" spc="-1" dirty="0">
              <a:latin typeface="Calibri"/>
              <a:ea typeface="Calibri"/>
            </a:endParaRPr>
          </a:p>
          <a:p>
            <a:pPr marL="309012" indent="-309012" algn="l"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r>
              <a:rPr lang="fi-FI" sz="1982" spc="-1" dirty="0">
                <a:latin typeface="Calibri"/>
              </a:rPr>
              <a:t>Viljandi </a:t>
            </a:r>
            <a:r>
              <a:rPr lang="fi-FI" sz="1982" spc="-1" dirty="0" err="1">
                <a:latin typeface="Calibri"/>
              </a:rPr>
              <a:t>haigla</a:t>
            </a:r>
            <a:r>
              <a:rPr lang="fi-FI" sz="1982" spc="-1" dirty="0">
                <a:latin typeface="Calibri"/>
              </a:rPr>
              <a:t> ja </a:t>
            </a:r>
            <a:r>
              <a:rPr lang="fi-FI" sz="1982" spc="-1" dirty="0" err="1">
                <a:latin typeface="Calibri"/>
              </a:rPr>
              <a:t>tervisekeskuse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ehitajaga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lõpetati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leping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ning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kuulutati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välja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uus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ehitushange</a:t>
            </a:r>
            <a:r>
              <a:rPr lang="fi-FI" sz="1982" spc="-1" dirty="0">
                <a:latin typeface="Calibri"/>
              </a:rPr>
              <a:t>, mille </a:t>
            </a:r>
            <a:r>
              <a:rPr lang="fi-FI" sz="1982" spc="-1" dirty="0" err="1">
                <a:latin typeface="Calibri"/>
              </a:rPr>
              <a:t>võitsid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ühispakkujad</a:t>
            </a:r>
            <a:r>
              <a:rPr lang="fi-FI" sz="1982" spc="-1" dirty="0">
                <a:latin typeface="Calibri"/>
              </a:rPr>
              <a:t>: </a:t>
            </a:r>
            <a:r>
              <a:rPr lang="fi-FI" sz="1982" spc="-1" dirty="0" err="1">
                <a:latin typeface="Calibri"/>
              </a:rPr>
              <a:t>Rand</a:t>
            </a:r>
            <a:r>
              <a:rPr lang="fi-FI" sz="1982" spc="-1" dirty="0">
                <a:latin typeface="Calibri"/>
              </a:rPr>
              <a:t> ja </a:t>
            </a:r>
            <a:r>
              <a:rPr lang="fi-FI" sz="1982" spc="-1" dirty="0" err="1">
                <a:latin typeface="Calibri"/>
              </a:rPr>
              <a:t>Tuulberg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ning</a:t>
            </a:r>
            <a:r>
              <a:rPr lang="fi-FI" sz="1982" spc="-1" dirty="0">
                <a:latin typeface="Calibri"/>
              </a:rPr>
              <a:t> </a:t>
            </a:r>
            <a:r>
              <a:rPr lang="fi-FI" sz="1982" spc="-1" dirty="0" err="1">
                <a:latin typeface="Calibri"/>
              </a:rPr>
              <a:t>Ehitustrust</a:t>
            </a:r>
            <a:endParaRPr lang="et-EE" sz="1982" spc="-1" dirty="0">
              <a:latin typeface="Calibri"/>
            </a:endParaRPr>
          </a:p>
          <a:p>
            <a:pPr marL="309012" indent="-309012" algn="l"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r>
              <a:rPr lang="en-US" sz="1982" spc="-1" dirty="0" err="1">
                <a:latin typeface="Calibri"/>
                <a:ea typeface="Calibri"/>
              </a:rPr>
              <a:t>Alustati</a:t>
            </a:r>
            <a:r>
              <a:rPr lang="en-US" sz="1982" spc="-1" dirty="0">
                <a:latin typeface="Calibri"/>
                <a:ea typeface="Calibri"/>
              </a:rPr>
              <a:t> </a:t>
            </a:r>
            <a:r>
              <a:rPr lang="et-EE" sz="1982" spc="-1" dirty="0">
                <a:latin typeface="Calibri"/>
                <a:ea typeface="Calibri"/>
              </a:rPr>
              <a:t>insuldi tugigrupi </a:t>
            </a:r>
            <a:r>
              <a:rPr lang="en-US" sz="1982" spc="-1" dirty="0">
                <a:latin typeface="Calibri"/>
                <a:ea typeface="Calibri"/>
              </a:rPr>
              <a:t>ja </a:t>
            </a:r>
            <a:r>
              <a:rPr lang="en-US" sz="1982" spc="-1" dirty="0" err="1">
                <a:latin typeface="Calibri"/>
                <a:ea typeface="Calibri"/>
              </a:rPr>
              <a:t>dementsusega</a:t>
            </a:r>
            <a:r>
              <a:rPr lang="en-US" sz="1982" spc="-1" dirty="0">
                <a:latin typeface="Calibri"/>
                <a:ea typeface="Calibri"/>
              </a:rPr>
              <a:t> </a:t>
            </a:r>
            <a:r>
              <a:rPr lang="en-US" sz="1982" spc="-1" dirty="0" err="1">
                <a:latin typeface="Calibri"/>
                <a:ea typeface="Calibri"/>
              </a:rPr>
              <a:t>inimeste</a:t>
            </a:r>
            <a:r>
              <a:rPr lang="en-US" sz="1982" spc="-1" dirty="0">
                <a:latin typeface="Calibri"/>
                <a:ea typeface="Calibri"/>
              </a:rPr>
              <a:t> </a:t>
            </a:r>
            <a:r>
              <a:rPr lang="en-US" sz="1982" spc="-1" dirty="0" err="1">
                <a:latin typeface="Calibri"/>
                <a:ea typeface="Calibri"/>
              </a:rPr>
              <a:t>lähedaste</a:t>
            </a:r>
            <a:r>
              <a:rPr lang="en-US" sz="1982" spc="-1" dirty="0">
                <a:latin typeface="Calibri"/>
                <a:ea typeface="Calibri"/>
              </a:rPr>
              <a:t> </a:t>
            </a:r>
            <a:r>
              <a:rPr lang="en-US" sz="1982" spc="-1" dirty="0" err="1">
                <a:latin typeface="Calibri"/>
                <a:ea typeface="Calibri"/>
              </a:rPr>
              <a:t>tugigrupi</a:t>
            </a:r>
            <a:r>
              <a:rPr lang="en-US" sz="1982" spc="-1" dirty="0">
                <a:latin typeface="Calibri"/>
                <a:ea typeface="Calibri"/>
              </a:rPr>
              <a:t> </a:t>
            </a:r>
            <a:r>
              <a:rPr lang="et-EE" sz="1982" spc="-1" dirty="0" err="1">
                <a:latin typeface="Calibri"/>
                <a:ea typeface="Calibri"/>
              </a:rPr>
              <a:t>kohtumi</a:t>
            </a:r>
            <a:r>
              <a:rPr lang="en-US" sz="1982" spc="-1" dirty="0" err="1">
                <a:latin typeface="Calibri"/>
                <a:ea typeface="Calibri"/>
              </a:rPr>
              <a:t>st</a:t>
            </a:r>
            <a:r>
              <a:rPr lang="et-EE" sz="1982" spc="-1" dirty="0" err="1">
                <a:latin typeface="Calibri"/>
                <a:ea typeface="Calibri"/>
              </a:rPr>
              <a:t>e</a:t>
            </a:r>
            <a:r>
              <a:rPr lang="en-US" sz="1982" spc="-1" dirty="0">
                <a:latin typeface="Calibri"/>
                <a:ea typeface="Calibri"/>
              </a:rPr>
              <a:t>ga</a:t>
            </a:r>
          </a:p>
          <a:p>
            <a:pPr marL="309012" indent="-309012" algn="l"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r>
              <a:rPr lang="en-US" sz="1982" spc="-1" dirty="0">
                <a:latin typeface="Calibri"/>
              </a:rPr>
              <a:t>PAIK-</a:t>
            </a:r>
            <a:r>
              <a:rPr lang="en-US" sz="1982" spc="-1" dirty="0" err="1">
                <a:latin typeface="Calibri"/>
              </a:rPr>
              <a:t>projekt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alustas</a:t>
            </a:r>
            <a:r>
              <a:rPr lang="en-US" sz="1982" spc="-1" dirty="0">
                <a:latin typeface="Calibri"/>
              </a:rPr>
              <a:t> 2. </a:t>
            </a:r>
            <a:r>
              <a:rPr lang="en-US" sz="1982" spc="-1" dirty="0" err="1">
                <a:latin typeface="Calibri"/>
              </a:rPr>
              <a:t>etapiga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teenus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laieneb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meie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vedamisel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Saare</a:t>
            </a:r>
            <a:r>
              <a:rPr lang="en-US" sz="1982" spc="-1" dirty="0">
                <a:latin typeface="Calibri"/>
              </a:rPr>
              <a:t>- ja </a:t>
            </a:r>
            <a:r>
              <a:rPr lang="en-US" sz="1982" spc="-1" dirty="0" err="1">
                <a:latin typeface="Calibri"/>
              </a:rPr>
              <a:t>Valgamaale</a:t>
            </a:r>
            <a:r>
              <a:rPr lang="et-EE" sz="1982" spc="-1" dirty="0">
                <a:latin typeface="Calibri"/>
              </a:rPr>
              <a:t>. </a:t>
            </a:r>
            <a:endParaRPr lang="en-US" sz="1982" spc="-1" dirty="0">
              <a:latin typeface="Calibri"/>
            </a:endParaRPr>
          </a:p>
          <a:p>
            <a:pPr marL="309012" indent="-309012" algn="l"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r>
              <a:rPr lang="en-US" sz="1982" spc="-1" dirty="0" err="1">
                <a:latin typeface="Calibri"/>
              </a:rPr>
              <a:t>Ambulatoorsete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teenuste</a:t>
            </a:r>
            <a:r>
              <a:rPr lang="en-US" sz="1982" spc="-1" dirty="0">
                <a:latin typeface="Calibri"/>
              </a:rPr>
              <a:t> ca 50% </a:t>
            </a:r>
            <a:r>
              <a:rPr lang="en-US" sz="1982" spc="-1" dirty="0" err="1">
                <a:latin typeface="Calibri"/>
              </a:rPr>
              <a:t>kasv</a:t>
            </a:r>
            <a:endParaRPr lang="et-EE" sz="1982" spc="-1" dirty="0">
              <a:latin typeface="Calibri"/>
            </a:endParaRPr>
          </a:p>
          <a:p>
            <a:pPr marL="309012" indent="-309012" algn="l">
              <a:lnSpc>
                <a:spcPct val="90000"/>
              </a:lnSpc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endParaRPr lang="et-EE" sz="1982" spc="-1" dirty="0">
              <a:latin typeface="Calibri"/>
            </a:endParaRPr>
          </a:p>
          <a:p>
            <a:pPr marL="309012" indent="-309012">
              <a:lnSpc>
                <a:spcPct val="90000"/>
              </a:lnSpc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endParaRPr lang="fi-FI" sz="1982" spc="-1" dirty="0">
              <a:solidFill>
                <a:srgbClr val="808080"/>
              </a:solidFill>
              <a:latin typeface="Calibri"/>
            </a:endParaRPr>
          </a:p>
          <a:p>
            <a:pPr marL="309012" indent="-309012">
              <a:lnSpc>
                <a:spcPct val="90000"/>
              </a:lnSpc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endParaRPr lang="fi-FI" sz="1982" spc="-1" dirty="0">
              <a:latin typeface="Arial"/>
            </a:endParaRPr>
          </a:p>
          <a:p>
            <a:pPr marL="309012" indent="-309012">
              <a:lnSpc>
                <a:spcPct val="90000"/>
              </a:lnSpc>
              <a:spcBef>
                <a:spcPts val="902"/>
              </a:spcBef>
              <a:buClr>
                <a:srgbClr val="808080"/>
              </a:buClr>
              <a:buFont typeface="Symbol"/>
              <a:buChar char=""/>
            </a:pPr>
            <a:endParaRPr lang="et-EE" sz="1982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902"/>
              </a:spcBef>
            </a:pPr>
            <a:endParaRPr lang="et-EE" sz="1441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902"/>
              </a:spcBef>
              <a:tabLst>
                <a:tab pos="0" algn="l"/>
              </a:tabLst>
            </a:pPr>
            <a:endParaRPr lang="et-EE" sz="1441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902"/>
              </a:spcBef>
              <a:tabLst>
                <a:tab pos="0" algn="l"/>
              </a:tabLst>
            </a:pPr>
            <a:r>
              <a:rPr lang="et-EE" sz="1441" b="1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et-EE" sz="144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165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CAE7D7F-2DD1-4C2F-A9AF-74DB4CC1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07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728863-248C-4FC3-BF8F-D32E23268708}"/>
              </a:ext>
            </a:extLst>
          </p:cNvPr>
          <p:cNvSpPr txBox="1"/>
          <p:nvPr/>
        </p:nvSpPr>
        <p:spPr>
          <a:xfrm>
            <a:off x="449373" y="1601080"/>
            <a:ext cx="10121975" cy="3638378"/>
          </a:xfrm>
          <a:prstGeom prst="rect">
            <a:avLst/>
          </a:prstGeom>
          <a:noFill/>
          <a:ln cap="flat">
            <a:noFill/>
          </a:ln>
        </p:spPr>
        <p:txBody>
          <a:bodyPr lIns="82356" tIns="41178" rIns="82356" bIns="41178" anchor="ctr" anchorCtr="1">
            <a:normAutofit/>
          </a:bodyPr>
          <a:lstStyle/>
          <a:p>
            <a:pPr algn="ctr" defTabSz="82360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823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823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73B93D1-9490-46FC-95D8-FF447B007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596" y="617733"/>
            <a:ext cx="7966358" cy="546933"/>
          </a:xfrm>
        </p:spPr>
        <p:txBody>
          <a:bodyPr/>
          <a:lstStyle/>
          <a:p>
            <a:r>
              <a:rPr lang="en-GB" sz="4000" dirty="0" err="1">
                <a:cs typeface="Calibri"/>
              </a:rPr>
              <a:t>Uued</a:t>
            </a:r>
            <a:r>
              <a:rPr lang="en-GB" sz="4000" dirty="0">
                <a:cs typeface="Calibri"/>
              </a:rPr>
              <a:t> </a:t>
            </a:r>
            <a:r>
              <a:rPr lang="en-GB" sz="4000" dirty="0" err="1">
                <a:cs typeface="Calibri"/>
              </a:rPr>
              <a:t>teenused</a:t>
            </a:r>
            <a:r>
              <a:rPr lang="en-GB" sz="4000" dirty="0">
                <a:cs typeface="Calibri"/>
              </a:rPr>
              <a:t>, </a:t>
            </a:r>
            <a:r>
              <a:rPr lang="en-GB" sz="4000" dirty="0" err="1">
                <a:cs typeface="Calibri"/>
              </a:rPr>
              <a:t>erialad</a:t>
            </a:r>
            <a:endParaRPr lang="et-EE" sz="4000" dirty="0">
              <a:cs typeface="Calibri"/>
            </a:endParaRPr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E422985B-F7F5-49F2-BE4C-D443B9AE0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9390" y="1782399"/>
            <a:ext cx="10121975" cy="4427901"/>
          </a:xfrm>
        </p:spPr>
        <p:txBody>
          <a:bodyPr/>
          <a:lstStyle/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t-EE" sz="2000" dirty="0">
              <a:cs typeface="Calibri"/>
            </a:endParaRPr>
          </a:p>
          <a:p>
            <a:pPr marL="0" indent="0">
              <a:buNone/>
            </a:pPr>
            <a:endParaRPr lang="et-EE" sz="2000" dirty="0">
              <a:cs typeface="Calibri"/>
            </a:endParaRPr>
          </a:p>
          <a:p>
            <a:pPr marL="0" indent="0">
              <a:buNone/>
            </a:pPr>
            <a:endParaRPr lang="et-EE" sz="2000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C505F-4446-3407-40B4-BDFD2FDC0291}"/>
              </a:ext>
            </a:extLst>
          </p:cNvPr>
          <p:cNvSpPr txBox="1"/>
          <p:nvPr/>
        </p:nvSpPr>
        <p:spPr>
          <a:xfrm>
            <a:off x="449372" y="1345984"/>
            <a:ext cx="9766683" cy="4305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456" indent="-257456">
              <a:lnSpc>
                <a:spcPct val="105000"/>
              </a:lnSpc>
              <a:spcBef>
                <a:spcPts val="902"/>
              </a:spcBef>
              <a:spcAft>
                <a:spcPts val="720"/>
              </a:spcAft>
              <a:buClr>
                <a:srgbClr val="808080"/>
              </a:buClr>
              <a:buFont typeface="Arial"/>
              <a:buChar char="•"/>
            </a:pPr>
            <a:r>
              <a:rPr lang="en-US" sz="1800" spc="-1" dirty="0" err="1">
                <a:latin typeface="Calibri"/>
                <a:ea typeface="Calibri"/>
              </a:rPr>
              <a:t>Kümneid</a:t>
            </a:r>
            <a:r>
              <a:rPr lang="en-US" sz="1800" spc="-1" dirty="0">
                <a:latin typeface="Calibri"/>
                <a:ea typeface="Calibri"/>
              </a:rPr>
              <a:t> </a:t>
            </a:r>
            <a:r>
              <a:rPr lang="en-US" sz="1800" spc="-1" dirty="0" err="1">
                <a:latin typeface="Calibri"/>
                <a:ea typeface="Calibri"/>
              </a:rPr>
              <a:t>uusi</a:t>
            </a:r>
            <a:r>
              <a:rPr lang="en-US" sz="1800" spc="-1" dirty="0">
                <a:latin typeface="Calibri"/>
                <a:ea typeface="Calibri"/>
              </a:rPr>
              <a:t> </a:t>
            </a:r>
            <a:r>
              <a:rPr lang="en-US" sz="1800" spc="-1" dirty="0" err="1">
                <a:latin typeface="Calibri"/>
                <a:ea typeface="Calibri"/>
              </a:rPr>
              <a:t>arste</a:t>
            </a:r>
            <a:r>
              <a:rPr lang="en-US" sz="1800" spc="-1" dirty="0">
                <a:latin typeface="Calibri"/>
                <a:ea typeface="Calibri"/>
              </a:rPr>
              <a:t> ja </a:t>
            </a:r>
            <a:r>
              <a:rPr lang="en-US" sz="1800" spc="-1" dirty="0" err="1">
                <a:latin typeface="Calibri"/>
                <a:ea typeface="Calibri"/>
              </a:rPr>
              <a:t>eriõdesid</a:t>
            </a:r>
            <a:r>
              <a:rPr lang="en-US" sz="1800" spc="-1" dirty="0">
                <a:latin typeface="Calibri"/>
                <a:ea typeface="Calibri"/>
              </a:rPr>
              <a:t> </a:t>
            </a:r>
            <a:r>
              <a:rPr lang="en-US" sz="1800" spc="-1" dirty="0" err="1">
                <a:latin typeface="Calibri"/>
                <a:ea typeface="Calibri"/>
              </a:rPr>
              <a:t>tööl</a:t>
            </a:r>
            <a:r>
              <a:rPr lang="en-US" sz="1800" spc="-1" dirty="0">
                <a:latin typeface="Calibri"/>
                <a:ea typeface="Calibri"/>
              </a:rPr>
              <a:t>, </a:t>
            </a:r>
            <a:r>
              <a:rPr lang="en-US" sz="1800" spc="-1" dirty="0" err="1">
                <a:latin typeface="Calibri"/>
                <a:ea typeface="Calibri"/>
              </a:rPr>
              <a:t>populaarne</a:t>
            </a:r>
            <a:r>
              <a:rPr lang="en-US" sz="1800" spc="-1" dirty="0">
                <a:latin typeface="Calibri"/>
                <a:ea typeface="Calibri"/>
              </a:rPr>
              <a:t> </a:t>
            </a:r>
            <a:r>
              <a:rPr lang="en-US" sz="1800" spc="-1" dirty="0" err="1">
                <a:latin typeface="Calibri"/>
                <a:ea typeface="Calibri"/>
              </a:rPr>
              <a:t>praktikakoht</a:t>
            </a:r>
            <a:endParaRPr lang="en-US" sz="1800" spc="-1" dirty="0">
              <a:latin typeface="Calibri"/>
              <a:ea typeface="Calibri"/>
            </a:endParaRPr>
          </a:p>
          <a:p>
            <a:pPr marL="257456" indent="-257456">
              <a:lnSpc>
                <a:spcPct val="105000"/>
              </a:lnSpc>
              <a:spcBef>
                <a:spcPts val="902"/>
              </a:spcBef>
              <a:spcAft>
                <a:spcPts val="720"/>
              </a:spcAft>
              <a:buClr>
                <a:srgbClr val="808080"/>
              </a:buClr>
              <a:buFont typeface="Arial"/>
              <a:buChar char="•"/>
            </a:pPr>
            <a:r>
              <a:rPr lang="en-US" sz="1800" spc="-1" dirty="0" err="1">
                <a:latin typeface="Calibri"/>
                <a:ea typeface="Calibri"/>
              </a:rPr>
              <a:t>Eriarstide</a:t>
            </a:r>
            <a:r>
              <a:rPr lang="en-US" sz="1800" spc="-1" dirty="0">
                <a:latin typeface="Calibri"/>
                <a:ea typeface="Calibri"/>
              </a:rPr>
              <a:t> </a:t>
            </a:r>
            <a:r>
              <a:rPr lang="en-US" sz="1800" spc="-1" dirty="0" err="1">
                <a:latin typeface="Calibri"/>
                <a:ea typeface="Calibri"/>
              </a:rPr>
              <a:t>vastuvõtud</a:t>
            </a:r>
            <a:r>
              <a:rPr lang="en-US" sz="1800" spc="-1" dirty="0">
                <a:latin typeface="Calibri"/>
                <a:ea typeface="Calibri"/>
              </a:rPr>
              <a:t>: </a:t>
            </a:r>
            <a:r>
              <a:rPr lang="en-US" sz="1800" spc="-1" dirty="0" err="1">
                <a:latin typeface="Calibri"/>
                <a:ea typeface="Calibri"/>
              </a:rPr>
              <a:t>urogünekoloogia</a:t>
            </a:r>
            <a:r>
              <a:rPr lang="en-US" sz="1800" spc="-1" dirty="0">
                <a:latin typeface="Calibri"/>
                <a:ea typeface="Calibri"/>
              </a:rPr>
              <a:t>, </a:t>
            </a:r>
            <a:r>
              <a:rPr lang="en-US" sz="1800" spc="-1" dirty="0" err="1">
                <a:latin typeface="Calibri"/>
                <a:ea typeface="Calibri"/>
              </a:rPr>
              <a:t>gastroenetroloogia</a:t>
            </a:r>
            <a:r>
              <a:rPr lang="en-US" sz="1800" spc="-1" dirty="0">
                <a:latin typeface="Calibri"/>
                <a:ea typeface="Calibri"/>
              </a:rPr>
              <a:t>, </a:t>
            </a:r>
            <a:r>
              <a:rPr lang="en-US" sz="1800" spc="-1" dirty="0" err="1">
                <a:latin typeface="Calibri"/>
                <a:ea typeface="Calibri"/>
              </a:rPr>
              <a:t>allergoloogia</a:t>
            </a:r>
            <a:r>
              <a:rPr lang="en-US" sz="1800" spc="-1" dirty="0">
                <a:latin typeface="Calibri"/>
                <a:ea typeface="Calibri"/>
              </a:rPr>
              <a:t> </a:t>
            </a:r>
            <a:r>
              <a:rPr lang="en-US" sz="1800" spc="-1" dirty="0" err="1">
                <a:latin typeface="Calibri"/>
                <a:ea typeface="Calibri"/>
              </a:rPr>
              <a:t>täiskasvanutele</a:t>
            </a:r>
            <a:r>
              <a:rPr lang="en-US" sz="1800" spc="-1" dirty="0">
                <a:latin typeface="Calibri"/>
                <a:ea typeface="Calibri"/>
              </a:rPr>
              <a:t>, </a:t>
            </a:r>
            <a:r>
              <a:rPr lang="fi-FI" sz="1800" spc="-1" dirty="0" err="1">
                <a:latin typeface="Calibri"/>
                <a:ea typeface="Calibri"/>
              </a:rPr>
              <a:t>nahahaiguste</a:t>
            </a:r>
            <a:r>
              <a:rPr lang="fi-FI" sz="1800" spc="-1" dirty="0">
                <a:latin typeface="Calibri"/>
                <a:ea typeface="Calibri"/>
              </a:rPr>
              <a:t> ja </a:t>
            </a:r>
            <a:r>
              <a:rPr lang="fi-FI" sz="1800" spc="-1" dirty="0" err="1">
                <a:latin typeface="Calibri"/>
                <a:ea typeface="Calibri"/>
              </a:rPr>
              <a:t>reumatoloogia</a:t>
            </a:r>
            <a:r>
              <a:rPr lang="fi-FI" sz="1800" spc="-1" dirty="0">
                <a:latin typeface="Calibri"/>
                <a:ea typeface="Calibri"/>
              </a:rPr>
              <a:t> </a:t>
            </a:r>
            <a:r>
              <a:rPr lang="fi-FI" sz="1800" spc="-1" dirty="0" err="1">
                <a:latin typeface="Calibri"/>
                <a:ea typeface="Calibri"/>
              </a:rPr>
              <a:t>bioloogiline</a:t>
            </a:r>
            <a:r>
              <a:rPr lang="fi-FI" sz="1800" spc="-1" dirty="0">
                <a:latin typeface="Calibri"/>
                <a:ea typeface="Calibri"/>
              </a:rPr>
              <a:t> ravi </a:t>
            </a:r>
          </a:p>
          <a:p>
            <a:pPr marL="257456" indent="-257456">
              <a:lnSpc>
                <a:spcPct val="105000"/>
              </a:lnSpc>
              <a:spcBef>
                <a:spcPts val="902"/>
              </a:spcBef>
              <a:spcAft>
                <a:spcPts val="720"/>
              </a:spcAft>
              <a:buClr>
                <a:srgbClr val="808080"/>
              </a:buClr>
              <a:buFont typeface="Arial"/>
              <a:buChar char="•"/>
            </a:pPr>
            <a:r>
              <a:rPr lang="fi-FI" sz="1800" spc="-1" dirty="0" err="1">
                <a:latin typeface="Calibri"/>
                <a:ea typeface="Calibri"/>
              </a:rPr>
              <a:t>Silmaoperatsioonid</a:t>
            </a:r>
            <a:r>
              <a:rPr lang="fi-FI" sz="1800" spc="-1" dirty="0">
                <a:latin typeface="Calibri"/>
                <a:ea typeface="Calibri"/>
              </a:rPr>
              <a:t>: </a:t>
            </a:r>
            <a:r>
              <a:rPr lang="fi-FI" sz="1800" spc="-1" dirty="0" err="1">
                <a:latin typeface="Calibri"/>
                <a:ea typeface="Calibri"/>
              </a:rPr>
              <a:t>silmahaiguste</a:t>
            </a:r>
            <a:r>
              <a:rPr lang="fi-FI" sz="1800" spc="-1" dirty="0">
                <a:latin typeface="Calibri"/>
                <a:ea typeface="Calibri"/>
              </a:rPr>
              <a:t> laserravi, katarakti </a:t>
            </a:r>
            <a:r>
              <a:rPr lang="fi-FI" sz="1800" spc="-1" dirty="0" err="1">
                <a:latin typeface="Calibri"/>
                <a:ea typeface="Calibri"/>
              </a:rPr>
              <a:t>lõikused</a:t>
            </a:r>
            <a:r>
              <a:rPr lang="fi-FI" sz="1800" spc="-1" dirty="0">
                <a:latin typeface="Calibri"/>
                <a:ea typeface="Calibri"/>
              </a:rPr>
              <a:t>, </a:t>
            </a:r>
            <a:r>
              <a:rPr lang="fi-FI" sz="1800" spc="-1" dirty="0" err="1">
                <a:latin typeface="Calibri"/>
                <a:ea typeface="Calibri"/>
              </a:rPr>
              <a:t>klaaskehasisesed</a:t>
            </a:r>
            <a:r>
              <a:rPr lang="fi-FI" sz="1800" spc="-1" dirty="0">
                <a:latin typeface="Calibri"/>
                <a:ea typeface="Calibri"/>
              </a:rPr>
              <a:t> </a:t>
            </a:r>
            <a:r>
              <a:rPr lang="fi-FI" sz="1800" spc="-1" dirty="0" err="1">
                <a:latin typeface="Calibri"/>
                <a:ea typeface="Calibri"/>
              </a:rPr>
              <a:t>süstid</a:t>
            </a:r>
            <a:r>
              <a:rPr lang="fi-FI" sz="1800" spc="-1" dirty="0">
                <a:latin typeface="Calibri"/>
                <a:ea typeface="Calibri"/>
              </a:rPr>
              <a:t>, </a:t>
            </a:r>
            <a:r>
              <a:rPr lang="fi-FI" sz="1800" spc="-1" dirty="0" err="1">
                <a:latin typeface="Calibri"/>
                <a:ea typeface="Calibri"/>
              </a:rPr>
              <a:t>laugude</a:t>
            </a:r>
            <a:r>
              <a:rPr lang="fi-FI" sz="1800" spc="-1" dirty="0">
                <a:latin typeface="Calibri"/>
                <a:ea typeface="Calibri"/>
              </a:rPr>
              <a:t> </a:t>
            </a:r>
            <a:r>
              <a:rPr lang="fi-FI" sz="1800" spc="-1" dirty="0" err="1">
                <a:latin typeface="Calibri"/>
                <a:ea typeface="Calibri"/>
              </a:rPr>
              <a:t>pisioperatsioonid</a:t>
            </a:r>
            <a:endParaRPr lang="en-US" sz="1800" spc="-1" dirty="0">
              <a:latin typeface="Calibri"/>
              <a:ea typeface="Calibri"/>
            </a:endParaRPr>
          </a:p>
          <a:p>
            <a:pPr marL="257456" indent="-257456">
              <a:lnSpc>
                <a:spcPct val="105000"/>
              </a:lnSpc>
              <a:spcBef>
                <a:spcPts val="902"/>
              </a:spcBef>
              <a:spcAft>
                <a:spcPts val="720"/>
              </a:spcAft>
              <a:buClr>
                <a:srgbClr val="808080"/>
              </a:buClr>
              <a:buFont typeface="Arial"/>
              <a:buChar char="•"/>
            </a:pPr>
            <a:r>
              <a:rPr lang="en-US" sz="1800" spc="-1" dirty="0" err="1">
                <a:latin typeface="Calibri"/>
              </a:rPr>
              <a:t>Mobiilsed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teenused</a:t>
            </a:r>
            <a:r>
              <a:rPr lang="en-US" sz="1800" spc="-1" dirty="0">
                <a:latin typeface="Calibri"/>
              </a:rPr>
              <a:t>: </a:t>
            </a:r>
            <a:r>
              <a:rPr lang="en-US" sz="1800" spc="-1" dirty="0" err="1">
                <a:latin typeface="Calibri"/>
              </a:rPr>
              <a:t>vaktsineerimine</a:t>
            </a:r>
            <a:r>
              <a:rPr lang="en-US" sz="1800" spc="-1" dirty="0">
                <a:latin typeface="Calibri"/>
              </a:rPr>
              <a:t>, </a:t>
            </a:r>
            <a:r>
              <a:rPr lang="en-US" sz="1800" spc="-1" dirty="0" err="1">
                <a:latin typeface="Calibri"/>
              </a:rPr>
              <a:t>rinnavähi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sõeluuring</a:t>
            </a:r>
            <a:r>
              <a:rPr lang="en-US" sz="1800" spc="-1" dirty="0">
                <a:latin typeface="Calibri"/>
              </a:rPr>
              <a:t>, </a:t>
            </a:r>
            <a:r>
              <a:rPr lang="en-US" sz="1800" spc="-1" dirty="0" err="1">
                <a:latin typeface="Calibri"/>
              </a:rPr>
              <a:t>emakakaelavähi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sõeluuring</a:t>
            </a:r>
            <a:r>
              <a:rPr lang="en-US" sz="1800" spc="-1" dirty="0">
                <a:latin typeface="Calibri"/>
              </a:rPr>
              <a:t>, </a:t>
            </a:r>
            <a:r>
              <a:rPr lang="en-US" sz="1800" spc="-1" dirty="0" err="1">
                <a:latin typeface="Calibri"/>
              </a:rPr>
              <a:t>uroloogi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vastuvõtt</a:t>
            </a:r>
            <a:r>
              <a:rPr lang="en-US" sz="1800" spc="-1" dirty="0">
                <a:latin typeface="Calibri"/>
              </a:rPr>
              <a:t>, </a:t>
            </a:r>
            <a:r>
              <a:rPr lang="en-US" sz="1800" spc="-1" dirty="0" err="1">
                <a:latin typeface="Calibri"/>
              </a:rPr>
              <a:t>naistearsti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vastuvõtt</a:t>
            </a:r>
            <a:r>
              <a:rPr lang="en-US" sz="1800" spc="-1" dirty="0">
                <a:latin typeface="Calibri"/>
              </a:rPr>
              <a:t>, </a:t>
            </a:r>
            <a:r>
              <a:rPr lang="en-US" sz="1800" spc="-1" dirty="0" err="1">
                <a:latin typeface="Calibri"/>
              </a:rPr>
              <a:t>nahaarsti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vastuvõtt</a:t>
            </a:r>
            <a:r>
              <a:rPr lang="en-US" sz="1800" spc="-1" dirty="0">
                <a:latin typeface="Calibri"/>
              </a:rPr>
              <a:t>, </a:t>
            </a:r>
            <a:r>
              <a:rPr lang="en-US" sz="1800" spc="-1" dirty="0" err="1">
                <a:latin typeface="Calibri"/>
              </a:rPr>
              <a:t>töötervishoid</a:t>
            </a:r>
            <a:r>
              <a:rPr lang="en-US" sz="1800" spc="-1" dirty="0">
                <a:latin typeface="Calibri"/>
              </a:rPr>
              <a:t>, </a:t>
            </a:r>
            <a:r>
              <a:rPr lang="en-US" sz="1800" spc="-1" dirty="0" err="1">
                <a:latin typeface="Calibri"/>
              </a:rPr>
              <a:t>ambulatoorne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sundravi</a:t>
            </a:r>
            <a:endParaRPr lang="en-US" sz="1800" spc="-1" dirty="0">
              <a:latin typeface="Calibri"/>
            </a:endParaRPr>
          </a:p>
          <a:p>
            <a:pPr marL="257456" indent="-257456">
              <a:lnSpc>
                <a:spcPct val="105000"/>
              </a:lnSpc>
              <a:spcBef>
                <a:spcPts val="902"/>
              </a:spcBef>
              <a:spcAft>
                <a:spcPts val="720"/>
              </a:spcAft>
              <a:buClr>
                <a:srgbClr val="808080"/>
              </a:buClr>
              <a:buFont typeface="Arial"/>
              <a:buChar char="•"/>
            </a:pPr>
            <a:r>
              <a:rPr lang="en-US" sz="1800" spc="-1" dirty="0" err="1">
                <a:latin typeface="Calibri"/>
              </a:rPr>
              <a:t>Patsienditeekonnad</a:t>
            </a:r>
            <a:r>
              <a:rPr lang="en-US" sz="1800" spc="-1" dirty="0">
                <a:latin typeface="Calibri"/>
              </a:rPr>
              <a:t>: </a:t>
            </a:r>
            <a:r>
              <a:rPr lang="en-US" sz="1800" spc="-1" dirty="0" err="1">
                <a:latin typeface="Calibri"/>
              </a:rPr>
              <a:t>mitme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kroonilise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haiguse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ning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sotsiaalsete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muredega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patsiendi</a:t>
            </a:r>
            <a:r>
              <a:rPr lang="en-US" sz="1800" spc="-1" dirty="0">
                <a:latin typeface="Calibri"/>
              </a:rPr>
              <a:t> (PAIK) </a:t>
            </a:r>
            <a:r>
              <a:rPr lang="en-US" sz="1800" spc="-1" dirty="0" err="1">
                <a:latin typeface="Calibri"/>
              </a:rPr>
              <a:t>teekond</a:t>
            </a:r>
            <a:r>
              <a:rPr lang="en-US" sz="1800" spc="-1" dirty="0">
                <a:latin typeface="Calibri"/>
              </a:rPr>
              <a:t>, </a:t>
            </a:r>
            <a:r>
              <a:rPr lang="en-US" sz="1800" spc="-1" dirty="0" err="1">
                <a:latin typeface="Calibri"/>
              </a:rPr>
              <a:t>insulditeekond</a:t>
            </a:r>
            <a:r>
              <a:rPr lang="en-US" sz="1800" spc="-1" dirty="0">
                <a:latin typeface="Calibri"/>
              </a:rPr>
              <a:t>, </a:t>
            </a:r>
            <a:r>
              <a:rPr lang="en-US" sz="1800" spc="-1" dirty="0" err="1">
                <a:latin typeface="Calibri"/>
              </a:rPr>
              <a:t>mäluhäirega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patsiendi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teekond,urogünekoloogia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teekond</a:t>
            </a:r>
            <a:r>
              <a:rPr lang="en-US" sz="1800" spc="-1" dirty="0">
                <a:latin typeface="Calibri"/>
              </a:rPr>
              <a:t>, </a:t>
            </a:r>
            <a:r>
              <a:rPr lang="en-US" sz="1800" spc="-1" dirty="0" err="1">
                <a:latin typeface="Calibri"/>
              </a:rPr>
              <a:t>traumateekond</a:t>
            </a:r>
            <a:r>
              <a:rPr lang="en-US" sz="1800" spc="-1" dirty="0">
                <a:latin typeface="Calibri"/>
              </a:rPr>
              <a:t>, long-</a:t>
            </a:r>
            <a:r>
              <a:rPr lang="en-US" sz="1800" spc="-1" dirty="0" err="1">
                <a:latin typeface="Calibri"/>
              </a:rPr>
              <a:t>covidi</a:t>
            </a:r>
            <a:r>
              <a:rPr lang="en-US" sz="1800" spc="-1" dirty="0">
                <a:latin typeface="Calibri"/>
              </a:rPr>
              <a:t> </a:t>
            </a:r>
            <a:r>
              <a:rPr lang="en-US" sz="1800" spc="-1" dirty="0" err="1">
                <a:latin typeface="Calibri"/>
              </a:rPr>
              <a:t>teekond</a:t>
            </a:r>
            <a:endParaRPr lang="en-US" sz="1800" spc="-1" dirty="0">
              <a:latin typeface="Calibri"/>
            </a:endParaRPr>
          </a:p>
          <a:p>
            <a:pPr marL="257456" indent="-257456">
              <a:lnSpc>
                <a:spcPct val="105000"/>
              </a:lnSpc>
              <a:spcBef>
                <a:spcPts val="902"/>
              </a:spcBef>
              <a:spcAft>
                <a:spcPts val="720"/>
              </a:spcAft>
              <a:buClr>
                <a:srgbClr val="808080"/>
              </a:buClr>
              <a:buFont typeface="Arial"/>
              <a:buChar char="•"/>
            </a:pPr>
            <a:endParaRPr lang="en-US" sz="1800" spc="-1" dirty="0">
              <a:solidFill>
                <a:srgbClr val="80808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45992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CAE7D7F-2DD1-4C2F-A9AF-74DB4CC1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07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728863-248C-4FC3-BF8F-D32E23268708}"/>
              </a:ext>
            </a:extLst>
          </p:cNvPr>
          <p:cNvSpPr txBox="1"/>
          <p:nvPr/>
        </p:nvSpPr>
        <p:spPr>
          <a:xfrm>
            <a:off x="449373" y="1601080"/>
            <a:ext cx="10121975" cy="3638378"/>
          </a:xfrm>
          <a:prstGeom prst="rect">
            <a:avLst/>
          </a:prstGeom>
          <a:noFill/>
          <a:ln cap="flat">
            <a:noFill/>
          </a:ln>
        </p:spPr>
        <p:txBody>
          <a:bodyPr lIns="82356" tIns="41178" rIns="82356" bIns="41178" anchor="ctr" anchorCtr="1">
            <a:normAutofit/>
          </a:bodyPr>
          <a:lstStyle/>
          <a:p>
            <a:pPr algn="ctr" defTabSz="82360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823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823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73B93D1-9490-46FC-95D8-FF447B007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596" y="617733"/>
            <a:ext cx="7966358" cy="546933"/>
          </a:xfrm>
        </p:spPr>
        <p:txBody>
          <a:bodyPr/>
          <a:lstStyle/>
          <a:p>
            <a:r>
              <a:rPr lang="en-GB" sz="4000" dirty="0" err="1">
                <a:cs typeface="Calibri"/>
              </a:rPr>
              <a:t>Uued</a:t>
            </a:r>
            <a:r>
              <a:rPr lang="en-GB" sz="4000" dirty="0">
                <a:cs typeface="Calibri"/>
              </a:rPr>
              <a:t> </a:t>
            </a:r>
            <a:r>
              <a:rPr lang="en-GB" sz="4000" dirty="0" err="1">
                <a:cs typeface="Calibri"/>
              </a:rPr>
              <a:t>teenused</a:t>
            </a:r>
            <a:r>
              <a:rPr lang="en-GB" sz="4000" dirty="0">
                <a:cs typeface="Calibri"/>
              </a:rPr>
              <a:t>, </a:t>
            </a:r>
            <a:r>
              <a:rPr lang="en-GB" sz="4000" dirty="0" err="1">
                <a:cs typeface="Calibri"/>
              </a:rPr>
              <a:t>erialad</a:t>
            </a:r>
            <a:endParaRPr lang="et-EE" sz="4000" dirty="0">
              <a:cs typeface="Calibri"/>
            </a:endParaRPr>
          </a:p>
        </p:txBody>
      </p:sp>
      <p:sp>
        <p:nvSpPr>
          <p:cNvPr id="6" name="PlaceHolder 2">
            <a:extLst>
              <a:ext uri="{FF2B5EF4-FFF2-40B4-BE49-F238E27FC236}">
                <a16:creationId xmlns:a16="http://schemas.microsoft.com/office/drawing/2014/main" id="{9C6E1BEF-B00E-B7C9-7C3B-9CBBD4C56047}"/>
              </a:ext>
            </a:extLst>
          </p:cNvPr>
          <p:cNvSpPr txBox="1">
            <a:spLocks/>
          </p:cNvSpPr>
          <p:nvPr/>
        </p:nvSpPr>
        <p:spPr bwMode="auto">
          <a:xfrm>
            <a:off x="717757" y="1547670"/>
            <a:ext cx="10121974" cy="4675135"/>
          </a:xfrm>
          <a:prstGeom prst="rect">
            <a:avLst/>
          </a:prstGeom>
          <a:noFill/>
          <a:ln w="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08850" indent="-308850" algn="l">
              <a:lnSpc>
                <a:spcPct val="105000"/>
              </a:lnSpc>
              <a:spcBef>
                <a:spcPts val="902"/>
              </a:spcBef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US" sz="1982" spc="-1" dirty="0" err="1">
                <a:latin typeface="Calibri"/>
              </a:rPr>
              <a:t>Õdede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iseseisvad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vastuvõtud</a:t>
            </a:r>
            <a:r>
              <a:rPr lang="en-US" sz="1982" spc="-1" dirty="0">
                <a:latin typeface="Calibri"/>
              </a:rPr>
              <a:t>: </a:t>
            </a:r>
            <a:r>
              <a:rPr lang="en-US" sz="1982" spc="-1" dirty="0" err="1">
                <a:latin typeface="Calibri"/>
              </a:rPr>
              <a:t>diabeediõde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kopsuõde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sisehaiguste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õde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infektsiooniõde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vaimse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tervise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õde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uneraviõde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tromboosiõde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reumaõde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osteoporoosiõde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insuldiõde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gestatsioonidiabeedi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nõustamine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imetamisnõustamine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raseduskriisi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nõustamine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rinnakabinet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jalaravi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kabinet</a:t>
            </a:r>
            <a:endParaRPr lang="en-US" sz="1982" spc="-1" dirty="0">
              <a:latin typeface="Calibri"/>
            </a:endParaRPr>
          </a:p>
          <a:p>
            <a:pPr marL="308850" indent="-308850" algn="l">
              <a:lnSpc>
                <a:spcPct val="105000"/>
              </a:lnSpc>
              <a:spcBef>
                <a:spcPts val="902"/>
              </a:spcBef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US" sz="1982" spc="-1" dirty="0" err="1">
                <a:latin typeface="Calibri"/>
                <a:ea typeface="Calibri"/>
              </a:rPr>
              <a:t>Koduteenused</a:t>
            </a:r>
            <a:r>
              <a:rPr lang="en-US" sz="1982" spc="-1" dirty="0">
                <a:latin typeface="Calibri"/>
                <a:ea typeface="Calibri"/>
              </a:rPr>
              <a:t>: </a:t>
            </a:r>
            <a:r>
              <a:rPr lang="en-US" sz="1982" spc="-1" dirty="0" err="1">
                <a:latin typeface="Calibri"/>
                <a:ea typeface="Calibri"/>
              </a:rPr>
              <a:t>koduhaigla</a:t>
            </a:r>
            <a:r>
              <a:rPr lang="en-US" sz="1982" spc="-1" dirty="0">
                <a:latin typeface="Calibri"/>
                <a:ea typeface="Calibri"/>
              </a:rPr>
              <a:t>, </a:t>
            </a:r>
            <a:r>
              <a:rPr lang="en-US" sz="1982" spc="-1" dirty="0" err="1">
                <a:latin typeface="Calibri"/>
                <a:ea typeface="Calibri"/>
              </a:rPr>
              <a:t>koduhospiits</a:t>
            </a:r>
            <a:r>
              <a:rPr lang="en-US" sz="1982" spc="-1" dirty="0">
                <a:latin typeface="Calibri"/>
                <a:ea typeface="Calibri"/>
              </a:rPr>
              <a:t>, </a:t>
            </a:r>
            <a:r>
              <a:rPr lang="en-US" sz="1982" spc="-1" dirty="0" err="1">
                <a:latin typeface="Calibri"/>
                <a:ea typeface="Calibri"/>
              </a:rPr>
              <a:t>kodufüsioteraapia</a:t>
            </a:r>
            <a:r>
              <a:rPr lang="en-US" sz="1982" spc="-1" dirty="0">
                <a:latin typeface="Calibri"/>
                <a:ea typeface="Calibri"/>
              </a:rPr>
              <a:t> ja –</a:t>
            </a:r>
            <a:r>
              <a:rPr lang="en-US" sz="1982" spc="-1" dirty="0" err="1">
                <a:latin typeface="Calibri"/>
                <a:ea typeface="Calibri"/>
              </a:rPr>
              <a:t>tegevusteraapia</a:t>
            </a:r>
            <a:r>
              <a:rPr lang="en-US" sz="1982" spc="-1" dirty="0">
                <a:latin typeface="Calibri"/>
                <a:ea typeface="Calibri"/>
              </a:rPr>
              <a:t>, </a:t>
            </a:r>
            <a:r>
              <a:rPr lang="en-US" sz="1982" spc="-1" dirty="0" err="1">
                <a:latin typeface="Calibri"/>
                <a:ea typeface="Calibri"/>
              </a:rPr>
              <a:t>koduämmaemandus</a:t>
            </a:r>
            <a:endParaRPr lang="en-US" sz="1982" spc="-1" dirty="0">
              <a:latin typeface="Calibri"/>
              <a:ea typeface="Calibri"/>
            </a:endParaRPr>
          </a:p>
          <a:p>
            <a:pPr marL="308850" indent="-308850" algn="l">
              <a:lnSpc>
                <a:spcPct val="105000"/>
              </a:lnSpc>
              <a:spcBef>
                <a:spcPts val="902"/>
              </a:spcBef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US" sz="1982" spc="-1" dirty="0" err="1">
                <a:latin typeface="Calibri"/>
                <a:ea typeface="Calibri"/>
              </a:rPr>
              <a:t>Pikaajalised</a:t>
            </a:r>
            <a:r>
              <a:rPr lang="en-US" sz="1982" spc="-1" dirty="0">
                <a:latin typeface="Calibri"/>
                <a:ea typeface="Calibri"/>
              </a:rPr>
              <a:t> </a:t>
            </a:r>
            <a:r>
              <a:rPr lang="en-US" sz="1982" spc="-1" dirty="0" err="1">
                <a:latin typeface="Calibri"/>
                <a:ea typeface="Calibri"/>
              </a:rPr>
              <a:t>teenused</a:t>
            </a:r>
            <a:r>
              <a:rPr lang="en-US" sz="1982" spc="-1" dirty="0">
                <a:latin typeface="Calibri"/>
                <a:ea typeface="Calibri"/>
              </a:rPr>
              <a:t>: </a:t>
            </a:r>
            <a:r>
              <a:rPr lang="en-US" sz="1982" spc="-1" dirty="0" err="1">
                <a:latin typeface="Calibri"/>
                <a:ea typeface="Calibri"/>
              </a:rPr>
              <a:t>k</a:t>
            </a:r>
            <a:r>
              <a:rPr lang="en-US" sz="1982" spc="-1" dirty="0" err="1">
                <a:latin typeface="Calibri"/>
              </a:rPr>
              <a:t>ohtu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poolt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määratud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erihooldus</a:t>
            </a:r>
            <a:r>
              <a:rPr lang="en-US" sz="1982" spc="-1" dirty="0">
                <a:latin typeface="Calibri"/>
              </a:rPr>
              <a:t>; </a:t>
            </a:r>
            <a:r>
              <a:rPr lang="en-US" sz="1982" spc="-1" dirty="0" err="1">
                <a:latin typeface="Calibri"/>
              </a:rPr>
              <a:t>võõrutusravi</a:t>
            </a:r>
            <a:r>
              <a:rPr lang="en-US" sz="1982" spc="-1" dirty="0">
                <a:latin typeface="Calibri"/>
              </a:rPr>
              <a:t> (</a:t>
            </a:r>
            <a:r>
              <a:rPr lang="en-US" sz="1982" spc="-1" dirty="0" err="1">
                <a:latin typeface="Calibri"/>
              </a:rPr>
              <a:t>alko</a:t>
            </a:r>
            <a:r>
              <a:rPr lang="en-US" sz="1982" spc="-1" dirty="0">
                <a:latin typeface="Calibri"/>
              </a:rPr>
              <a:t> ja </a:t>
            </a:r>
            <a:r>
              <a:rPr lang="en-US" sz="1982" spc="-1" dirty="0" err="1">
                <a:latin typeface="Calibri"/>
              </a:rPr>
              <a:t>narko</a:t>
            </a:r>
            <a:r>
              <a:rPr lang="en-US" sz="1982" spc="-1" dirty="0">
                <a:latin typeface="Calibri"/>
              </a:rPr>
              <a:t>); HIV-</a:t>
            </a:r>
            <a:r>
              <a:rPr lang="en-US" sz="1982" spc="-1" dirty="0" err="1">
                <a:latin typeface="Calibri"/>
              </a:rPr>
              <a:t>ravi</a:t>
            </a:r>
            <a:r>
              <a:rPr lang="en-US" sz="1982" spc="-1" dirty="0">
                <a:latin typeface="Calibri"/>
              </a:rPr>
              <a:t>, </a:t>
            </a:r>
          </a:p>
          <a:p>
            <a:pPr marL="308850" indent="-308850" algn="l">
              <a:lnSpc>
                <a:spcPct val="105000"/>
              </a:lnSpc>
              <a:spcBef>
                <a:spcPts val="902"/>
              </a:spcBef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US" sz="1982" spc="-1" dirty="0" err="1">
                <a:latin typeface="Calibri"/>
              </a:rPr>
              <a:t>Tugigrupid</a:t>
            </a:r>
            <a:r>
              <a:rPr lang="en-US" sz="1982" spc="-1" dirty="0">
                <a:latin typeface="Calibri"/>
              </a:rPr>
              <a:t>: </a:t>
            </a:r>
            <a:r>
              <a:rPr lang="en-US" sz="1982" spc="-1" dirty="0" err="1">
                <a:latin typeface="Calibri"/>
              </a:rPr>
              <a:t>insuldi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tugigrupp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dementsusega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inimeste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lähedaste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tugigrupp</a:t>
            </a:r>
            <a:endParaRPr lang="en-US" sz="1982" spc="-1" dirty="0">
              <a:latin typeface="Calibri"/>
            </a:endParaRPr>
          </a:p>
          <a:p>
            <a:pPr marL="308850" indent="-308850" algn="l">
              <a:lnSpc>
                <a:spcPct val="105000"/>
              </a:lnSpc>
              <a:spcBef>
                <a:spcPts val="902"/>
              </a:spcBef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US" sz="1982" spc="-1" dirty="0" err="1">
                <a:latin typeface="Calibri"/>
              </a:rPr>
              <a:t>Uuringud</a:t>
            </a:r>
            <a:r>
              <a:rPr lang="en-US" sz="1982" spc="-1" dirty="0">
                <a:latin typeface="Calibri"/>
              </a:rPr>
              <a:t>: MRT </a:t>
            </a:r>
            <a:r>
              <a:rPr lang="en-US" sz="1982" spc="-1" dirty="0" err="1">
                <a:latin typeface="Calibri"/>
              </a:rPr>
              <a:t>avamine</a:t>
            </a:r>
            <a:r>
              <a:rPr lang="en-US" sz="1982" spc="-1" dirty="0">
                <a:latin typeface="Calibri"/>
              </a:rPr>
              <a:t> , </a:t>
            </a:r>
            <a:r>
              <a:rPr lang="en-US" sz="1982" spc="-1" dirty="0" err="1">
                <a:latin typeface="Calibri"/>
              </a:rPr>
              <a:t>noorsportlaste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tervisekontroll</a:t>
            </a:r>
            <a:r>
              <a:rPr lang="en-US" sz="1982" spc="-1" dirty="0">
                <a:latin typeface="Calibri"/>
              </a:rPr>
              <a:t>, </a:t>
            </a:r>
            <a:r>
              <a:rPr lang="en-US" sz="1982" spc="-1" dirty="0" err="1">
                <a:latin typeface="Calibri"/>
              </a:rPr>
              <a:t>loote</a:t>
            </a:r>
            <a:r>
              <a:rPr lang="en-US" sz="1982" spc="-1" dirty="0">
                <a:latin typeface="Calibri"/>
              </a:rPr>
              <a:t> </a:t>
            </a:r>
            <a:r>
              <a:rPr lang="en-US" sz="1982" spc="-1" dirty="0" err="1">
                <a:latin typeface="Calibri"/>
              </a:rPr>
              <a:t>kromosoomuuring</a:t>
            </a:r>
            <a:r>
              <a:rPr lang="en-US" sz="1982" spc="-1" dirty="0">
                <a:latin typeface="Calibri"/>
              </a:rPr>
              <a:t> NIPTIFY</a:t>
            </a:r>
            <a:endParaRPr lang="et-EE" sz="1621" spc="-1" dirty="0">
              <a:latin typeface="Arial"/>
            </a:endParaRPr>
          </a:p>
          <a:p>
            <a:pPr algn="l">
              <a:lnSpc>
                <a:spcPct val="105000"/>
              </a:lnSpc>
              <a:spcBef>
                <a:spcPts val="902"/>
              </a:spcBef>
              <a:spcAft>
                <a:spcPts val="720"/>
              </a:spcAft>
              <a:tabLst>
                <a:tab pos="0" algn="l"/>
              </a:tabLst>
            </a:pPr>
            <a:endParaRPr lang="et-EE" sz="1621" spc="-1" dirty="0">
              <a:latin typeface="Arial"/>
            </a:endParaRPr>
          </a:p>
          <a:p>
            <a:pPr>
              <a:lnSpc>
                <a:spcPct val="105000"/>
              </a:lnSpc>
              <a:spcBef>
                <a:spcPts val="902"/>
              </a:spcBef>
              <a:spcAft>
                <a:spcPts val="720"/>
              </a:spcAft>
              <a:tabLst>
                <a:tab pos="0" algn="l"/>
              </a:tabLst>
            </a:pPr>
            <a:endParaRPr lang="et-EE" sz="1621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902"/>
              </a:spcBef>
              <a:tabLst>
                <a:tab pos="0" algn="l"/>
              </a:tabLst>
            </a:pPr>
            <a:endParaRPr lang="et-EE" sz="1621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902"/>
              </a:spcBef>
              <a:tabLst>
                <a:tab pos="0" algn="l"/>
              </a:tabLst>
            </a:pPr>
            <a:endParaRPr lang="et-EE" sz="1801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902"/>
              </a:spcBef>
              <a:tabLst>
                <a:tab pos="0" algn="l"/>
              </a:tabLst>
            </a:pPr>
            <a:endParaRPr lang="et-EE" sz="1621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902"/>
              </a:spcBef>
              <a:tabLst>
                <a:tab pos="0" algn="l"/>
              </a:tabLst>
            </a:pPr>
            <a:r>
              <a:rPr lang="en-GB" sz="1621" b="1" spc="-1" dirty="0">
                <a:solidFill>
                  <a:srgbClr val="808080"/>
                </a:solidFill>
                <a:latin typeface="Arial"/>
                <a:ea typeface="Calibri"/>
              </a:rPr>
              <a:t> </a:t>
            </a:r>
            <a:endParaRPr lang="et-EE" sz="162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293994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>
            <a:extLst>
              <a:ext uri="{FF2B5EF4-FFF2-40B4-BE49-F238E27FC236}">
                <a16:creationId xmlns:a16="http://schemas.microsoft.com/office/drawing/2014/main" id="{2CD346A7-1137-4A43-959A-721F9C0D6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75" y="0"/>
            <a:ext cx="11250613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E2E1FDD-8AFE-EA33-0C90-89F28F322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07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9716" y="1677693"/>
            <a:ext cx="7285966" cy="2192405"/>
          </a:xfrm>
        </p:spPr>
        <p:txBody>
          <a:bodyPr vert="horz" wrap="square" lIns="0" tIns="45604" rIns="0" bIns="4560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036" indent="-285036">
              <a:buFont typeface="Arial" panose="020B0604020202020204" pitchFamily="34" charset="0"/>
              <a:buChar char="•"/>
            </a:pPr>
            <a:r>
              <a:rPr lang="en-EE" sz="2800" dirty="0"/>
              <a:t>Tervikumist</a:t>
            </a:r>
          </a:p>
          <a:p>
            <a:pPr marL="285036" indent="-285036">
              <a:buFont typeface="Arial" panose="020B0604020202020204" pitchFamily="34" charset="0"/>
              <a:buChar char="•"/>
            </a:pPr>
            <a:r>
              <a:rPr lang="en-EE" sz="2800" dirty="0"/>
              <a:t>Arengutest</a:t>
            </a:r>
          </a:p>
          <a:p>
            <a:pPr marL="285036" indent="-285036">
              <a:buFont typeface="Arial" panose="020B0604020202020204" pitchFamily="34" charset="0"/>
              <a:buChar char="•"/>
            </a:pPr>
            <a:endParaRPr lang="en-EE" dirty="0"/>
          </a:p>
          <a:p>
            <a:pPr marL="285036" indent="-285036">
              <a:buFont typeface="Arial" panose="020B0604020202020204" pitchFamily="34" charset="0"/>
              <a:buChar char="•"/>
            </a:pPr>
            <a:endParaRPr lang="en-EE" dirty="0"/>
          </a:p>
          <a:p>
            <a:pPr marL="285036" indent="-285036">
              <a:buFont typeface="Arial" panose="020B0604020202020204" pitchFamily="34" charset="0"/>
              <a:buChar char="•"/>
            </a:pPr>
            <a:endParaRPr lang="et-E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02874" y="480327"/>
            <a:ext cx="8208645" cy="399875"/>
          </a:xfrm>
        </p:spPr>
        <p:txBody>
          <a:bodyPr vert="horz" wrap="square" lIns="0" tIns="45604" rIns="0" bIns="45604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t-EE" sz="2000" dirty="0"/>
              <a:t>Kavas</a:t>
            </a:r>
          </a:p>
        </p:txBody>
      </p:sp>
    </p:spTree>
    <p:extLst>
      <p:ext uri="{BB962C8B-B14F-4D97-AF65-F5344CB8AC3E}">
        <p14:creationId xmlns:p14="http://schemas.microsoft.com/office/powerpoint/2010/main" val="3577337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E2E1FDD-8AFE-EA33-0C90-89F28F322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58"/>
            <a:ext cx="109807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9716" y="1227864"/>
            <a:ext cx="7285966" cy="4932409"/>
          </a:xfrm>
        </p:spPr>
        <p:txBody>
          <a:bodyPr vert="horz" wrap="square" lIns="0" tIns="45604" rIns="0" bIns="4560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036" indent="-285036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Finantseerimine</a:t>
            </a:r>
          </a:p>
          <a:p>
            <a:pPr marL="741093" lvl="1" indent="-285036" algn="l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Euroopa rahastuse korraldus</a:t>
            </a:r>
          </a:p>
          <a:p>
            <a:pPr marL="741093" lvl="1" indent="-285036" algn="l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Riiklik rahastus</a:t>
            </a:r>
          </a:p>
          <a:p>
            <a:pPr marL="741093" lvl="1" indent="-285036" algn="l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Viljandi haigla rahastus</a:t>
            </a:r>
          </a:p>
          <a:p>
            <a:pPr marL="741093" lvl="1" indent="-285036" algn="l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Laenud (laenuhanked, arvelduskrediidi vajadus, jms)</a:t>
            </a:r>
          </a:p>
          <a:p>
            <a:pPr marL="741093" lvl="1" indent="-285036" algn="l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Rahastuse juhtimne rahavoogude mõistes</a:t>
            </a:r>
          </a:p>
          <a:p>
            <a:pPr marL="285036" indent="-285036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Projekteerimine (Arhitektuurilisest mõttest - tööprojektideni st detailides uue maja iga üksiku osa/kabineti/seadme koostoime kirjeldamine)</a:t>
            </a:r>
          </a:p>
          <a:p>
            <a:pPr marL="285036" indent="-285036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Ehitus </a:t>
            </a:r>
          </a:p>
          <a:p>
            <a:pPr marL="741093" lvl="1" indent="-285036" algn="l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Juriidika, lepingulised suhted, nõuded, trahvid, muudatused</a:t>
            </a:r>
          </a:p>
          <a:p>
            <a:pPr marL="741093" lvl="1" indent="-285036" algn="l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Riskide juhtimine (Eroopa auditid, RTK, RAM, Riigikontroll jms)</a:t>
            </a:r>
          </a:p>
          <a:p>
            <a:pPr marL="741093" lvl="1" indent="-285036" algn="l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Ehitustehnoloogiliste riskide ha</a:t>
            </a:r>
            <a:r>
              <a:rPr lang="en-EE" sz="1600" dirty="0">
                <a:solidFill>
                  <a:schemeClr val="tx1"/>
                </a:solidFill>
              </a:rPr>
              <a:t>ldamine </a:t>
            </a:r>
          </a:p>
          <a:p>
            <a:pPr marL="285036" indent="-285036">
              <a:buFont typeface="Arial" panose="020B0604020202020204" pitchFamily="34" charset="0"/>
              <a:buChar char="•"/>
            </a:pPr>
            <a:endParaRPr lang="en-EE" dirty="0"/>
          </a:p>
          <a:p>
            <a:pPr marL="285036" indent="-285036">
              <a:buFont typeface="Arial" panose="020B0604020202020204" pitchFamily="34" charset="0"/>
              <a:buChar char="•"/>
            </a:pPr>
            <a:endParaRPr lang="en-EE" dirty="0"/>
          </a:p>
          <a:p>
            <a:pPr marL="285036" indent="-285036">
              <a:buFont typeface="Arial" panose="020B0604020202020204" pitchFamily="34" charset="0"/>
              <a:buChar char="•"/>
            </a:pPr>
            <a:endParaRPr lang="et-E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02874" y="480327"/>
            <a:ext cx="8208645" cy="399875"/>
          </a:xfrm>
        </p:spPr>
        <p:txBody>
          <a:bodyPr vert="horz" wrap="square" lIns="0" tIns="45604" rIns="0" bIns="45604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t-EE" sz="2000" dirty="0" err="1"/>
              <a:t>Tervikumi</a:t>
            </a:r>
            <a:r>
              <a:rPr lang="et-EE" sz="2000" dirty="0"/>
              <a:t> projekti ulatusest</a:t>
            </a:r>
          </a:p>
        </p:txBody>
      </p:sp>
    </p:spTree>
    <p:extLst>
      <p:ext uri="{BB962C8B-B14F-4D97-AF65-F5344CB8AC3E}">
        <p14:creationId xmlns:p14="http://schemas.microsoft.com/office/powerpoint/2010/main" val="4021567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E2E1FDD-8AFE-EA33-0C90-89F28F322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" y="0"/>
            <a:ext cx="109807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4910" y="1356897"/>
            <a:ext cx="8923282" cy="4314924"/>
          </a:xfrm>
        </p:spPr>
        <p:txBody>
          <a:bodyPr vert="horz" wrap="square" lIns="0" tIns="45604" rIns="0" bIns="45604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036" indent="-285036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Tehnoloogia ja sisustuse ostud</a:t>
            </a:r>
          </a:p>
          <a:p>
            <a:pPr marL="741093" lvl="1" indent="-285036" algn="l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Hanked, lepingud, ehitusplaanidega sünkroniseerimine</a:t>
            </a:r>
          </a:p>
          <a:p>
            <a:pPr marL="741093" lvl="1" indent="-285036" algn="l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Rahastuse juhtimine (erinevad nõuded)</a:t>
            </a:r>
          </a:p>
          <a:p>
            <a:pPr marL="741093" lvl="1" indent="-285036" algn="l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Seadistamine, infotehnoloogiline pool (võrgud, litsentsid, abiseadmed jms)</a:t>
            </a:r>
          </a:p>
          <a:p>
            <a:pPr marL="285036" indent="-285036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Tervikumi sisemine toimimine ravi poolelt (vastutusalade, teekondade disain)</a:t>
            </a:r>
          </a:p>
          <a:p>
            <a:pPr marL="285036" indent="-285036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Tervikumi sisemine toimimine tugteenuste poolelt (logistika, kokkulepped, lepingud, </a:t>
            </a:r>
          </a:p>
          <a:p>
            <a:pPr marL="285036" indent="-285036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Koostöö, teenuste arendamine ja lepingud majas toimetavate partneritega (perearstid, sots töötajad, jms)</a:t>
            </a:r>
          </a:p>
          <a:p>
            <a:pPr marL="285036" indent="-285036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Kolimise ettevalmistus (patsiendi raviprotsessidest lähtuvalt) aga arvestades logistika</a:t>
            </a:r>
          </a:p>
          <a:p>
            <a:pPr marL="285036" indent="-285036">
              <a:buFont typeface="Arial" panose="020B0604020202020204" pitchFamily="34" charset="0"/>
              <a:buChar char="•"/>
            </a:pPr>
            <a:r>
              <a:rPr lang="en-EE" sz="1800" dirty="0">
                <a:solidFill>
                  <a:schemeClr val="tx1"/>
                </a:solidFill>
              </a:rPr>
              <a:t>Suure maja edasise kasutamise otsused, tugiteenused, logistika</a:t>
            </a:r>
          </a:p>
          <a:p>
            <a:endParaRPr lang="en-EE" sz="1600" dirty="0"/>
          </a:p>
          <a:p>
            <a:pPr marL="285036" indent="-285036">
              <a:buFont typeface="Arial" panose="020B0604020202020204" pitchFamily="34" charset="0"/>
              <a:buChar char="•"/>
            </a:pPr>
            <a:endParaRPr lang="en-EE" dirty="0"/>
          </a:p>
          <a:p>
            <a:pPr marL="285036" indent="-285036">
              <a:buFont typeface="Arial" panose="020B0604020202020204" pitchFamily="34" charset="0"/>
              <a:buChar char="•"/>
            </a:pPr>
            <a:endParaRPr lang="en-EE" dirty="0"/>
          </a:p>
          <a:p>
            <a:pPr marL="285036" indent="-285036">
              <a:buFont typeface="Arial" panose="020B0604020202020204" pitchFamily="34" charset="0"/>
              <a:buChar char="•"/>
            </a:pPr>
            <a:endParaRPr lang="et-E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44916" y="478511"/>
            <a:ext cx="8208645" cy="399875"/>
          </a:xfrm>
        </p:spPr>
        <p:txBody>
          <a:bodyPr vert="horz" wrap="square" lIns="0" tIns="45604" rIns="0" bIns="45604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t-EE" sz="2000" dirty="0" err="1"/>
              <a:t>Tervikumi</a:t>
            </a:r>
            <a:r>
              <a:rPr lang="et-EE" sz="2000" dirty="0"/>
              <a:t> projekti ulatusest</a:t>
            </a:r>
          </a:p>
        </p:txBody>
      </p:sp>
    </p:spTree>
    <p:extLst>
      <p:ext uri="{BB962C8B-B14F-4D97-AF65-F5344CB8AC3E}">
        <p14:creationId xmlns:p14="http://schemas.microsoft.com/office/powerpoint/2010/main" val="264111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72C6C4B-D356-88BE-CC1C-FDFA8DC6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80734" cy="68405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62E415C-7FC8-0ECC-7C74-B9C010A5C6FC}"/>
              </a:ext>
            </a:extLst>
          </p:cNvPr>
          <p:cNvSpPr txBox="1"/>
          <p:nvPr/>
        </p:nvSpPr>
        <p:spPr>
          <a:xfrm>
            <a:off x="7768869" y="1268410"/>
            <a:ext cx="2983098" cy="4267943"/>
          </a:xfrm>
          <a:prstGeom prst="rect">
            <a:avLst/>
          </a:prstGeom>
          <a:noFill/>
          <a:ln w="3172" cap="flat">
            <a:solidFill>
              <a:srgbClr val="000000"/>
            </a:solidFill>
            <a:prstDash val="solid"/>
            <a:miter/>
          </a:ln>
        </p:spPr>
        <p:txBody>
          <a:bodyPr vert="horz" wrap="square" lIns="82356" tIns="41178" rIns="82356" bIns="41178" anchor="ctr" anchorCtr="1" compatLnSpc="1">
            <a:normAutofit/>
          </a:bodyPr>
          <a:lstStyle/>
          <a:p>
            <a:pPr algn="ctr" defTabSz="82360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2522" b="1" kern="0">
                <a:solidFill>
                  <a:srgbClr val="C00000"/>
                </a:solidFill>
                <a:latin typeface="Helvetica" pitchFamily="34"/>
              </a:rPr>
              <a:t>TERVIKUMI EELARVE FINANTS-</a:t>
            </a:r>
          </a:p>
          <a:p>
            <a:pPr algn="ctr" defTabSz="82360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2522" b="1" kern="0">
                <a:solidFill>
                  <a:srgbClr val="C00000"/>
                </a:solidFill>
                <a:latin typeface="Helvetica" pitchFamily="34"/>
              </a:rPr>
              <a:t>ALLIKATE LÕIKES</a:t>
            </a:r>
            <a:endParaRPr lang="et-EE" sz="2522">
              <a:solidFill>
                <a:srgbClr val="C00000"/>
              </a:solidFill>
              <a:latin typeface="Helvetica" pitchFamily="34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F3CCFA7-E6A2-1AD0-7756-80FF6BB38075}"/>
              </a:ext>
            </a:extLst>
          </p:cNvPr>
          <p:cNvSpPr txBox="1"/>
          <p:nvPr/>
        </p:nvSpPr>
        <p:spPr>
          <a:xfrm>
            <a:off x="491391" y="1268409"/>
            <a:ext cx="5296374" cy="80547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2356" tIns="41178" rIns="82356" bIns="41178" anchor="t" anchorCtr="0" compatLnSpc="1">
            <a:spAutoFit/>
          </a:bodyPr>
          <a:lstStyle/>
          <a:p>
            <a:pPr algn="just" defTabSz="823600" fontAlgn="auto" hangingPunct="1">
              <a:lnSpc>
                <a:spcPct val="107000"/>
              </a:lnSpc>
              <a:spcBef>
                <a:spcPts val="0"/>
              </a:spcBef>
              <a:spcAft>
                <a:spcPts val="721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sz="2162">
              <a:solidFill>
                <a:srgbClr val="000000"/>
              </a:solidFill>
              <a:latin typeface="Times New Roman" pitchFamily="18"/>
              <a:ea typeface="Calibri" pitchFamily="34"/>
              <a:cs typeface="Times New Roman" pitchFamily="18"/>
            </a:endParaRPr>
          </a:p>
          <a:p>
            <a:pPr algn="just" defTabSz="823600" fontAlgn="auto" hangingPunct="1">
              <a:lnSpc>
                <a:spcPct val="107000"/>
              </a:lnSpc>
              <a:spcBef>
                <a:spcPts val="0"/>
              </a:spcBef>
              <a:spcAft>
                <a:spcPts val="721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sz="1801">
              <a:solidFill>
                <a:srgbClr val="000000"/>
              </a:solidFill>
              <a:latin typeface="Times New Roman" pitchFamily="18"/>
              <a:ea typeface="Calibri" pitchFamily="34"/>
              <a:cs typeface="Times New Roman" pitchFamily="18"/>
            </a:endParaRPr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3793872E-8F1C-54B7-F00F-BC84CC331E86}"/>
              </a:ext>
            </a:extLst>
          </p:cNvPr>
          <p:cNvGraphicFramePr>
            <a:graphicFrameLocks noGrp="1"/>
          </p:cNvGraphicFramePr>
          <p:nvPr/>
        </p:nvGraphicFramePr>
        <p:xfrm>
          <a:off x="7247287" y="3928131"/>
          <a:ext cx="190112" cy="329422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90112">
                  <a:extLst>
                    <a:ext uri="{9D8B030D-6E8A-4147-A177-3AD203B41FA5}">
                      <a16:colId xmlns:a16="http://schemas.microsoft.com/office/drawing/2014/main" val="1275404358"/>
                    </a:ext>
                  </a:extLst>
                </a:gridCol>
              </a:tblGrid>
              <a:tr h="329422">
                <a:tc>
                  <a:txBody>
                    <a:bodyPr/>
                    <a:lstStyle/>
                    <a:p>
                      <a:pPr lvl="0"/>
                      <a:endParaRPr lang="et-EE" sz="1600"/>
                    </a:p>
                  </a:txBody>
                  <a:tcPr marL="82356" marR="82356" marT="41178" marB="41178">
                    <a:lnL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9686198"/>
                  </a:ext>
                </a:extLst>
              </a:tr>
            </a:tbl>
          </a:graphicData>
        </a:graphic>
      </p:graphicFrame>
      <p:graphicFrame>
        <p:nvGraphicFramePr>
          <p:cNvPr id="6" name="Tabel 7">
            <a:extLst>
              <a:ext uri="{FF2B5EF4-FFF2-40B4-BE49-F238E27FC236}">
                <a16:creationId xmlns:a16="http://schemas.microsoft.com/office/drawing/2014/main" id="{07A53C13-01DA-14CE-F1EB-EE71B2D37072}"/>
              </a:ext>
            </a:extLst>
          </p:cNvPr>
          <p:cNvGraphicFramePr>
            <a:graphicFrameLocks noGrp="1"/>
          </p:cNvGraphicFramePr>
          <p:nvPr/>
        </p:nvGraphicFramePr>
        <p:xfrm>
          <a:off x="491391" y="1991771"/>
          <a:ext cx="6943484" cy="2631798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032283">
                  <a:extLst>
                    <a:ext uri="{9D8B030D-6E8A-4147-A177-3AD203B41FA5}">
                      <a16:colId xmlns:a16="http://schemas.microsoft.com/office/drawing/2014/main" val="2938059262"/>
                    </a:ext>
                  </a:extLst>
                </a:gridCol>
                <a:gridCol w="2911201">
                  <a:extLst>
                    <a:ext uri="{9D8B030D-6E8A-4147-A177-3AD203B41FA5}">
                      <a16:colId xmlns:a16="http://schemas.microsoft.com/office/drawing/2014/main" val="3505840331"/>
                    </a:ext>
                  </a:extLst>
                </a:gridCol>
              </a:tblGrid>
              <a:tr h="524900">
                <a:tc>
                  <a:txBody>
                    <a:bodyPr/>
                    <a:lstStyle/>
                    <a:p>
                      <a:pPr lvl="0" algn="l" fontAlgn="b"/>
                      <a:r>
                        <a:rPr lang="et-EE" sz="2200" b="0" i="0" u="none" strike="noStrike">
                          <a:solidFill>
                            <a:srgbClr val="000000"/>
                          </a:solidFill>
                          <a:latin typeface="Helvetica" pitchFamily="34"/>
                          <a:cs typeface="Helvetica" pitchFamily="34"/>
                        </a:rPr>
                        <a:t>RRF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t-EE" sz="2200" b="0" i="0" u="none" strike="noStrike">
                          <a:solidFill>
                            <a:srgbClr val="000000"/>
                          </a:solidFill>
                          <a:latin typeface="Helvetica" pitchFamily="34"/>
                          <a:cs typeface="Helvetica" pitchFamily="34"/>
                        </a:rPr>
                        <a:t>71 918 142 €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8281466"/>
                  </a:ext>
                </a:extLst>
              </a:tr>
              <a:tr h="524900">
                <a:tc>
                  <a:txBody>
                    <a:bodyPr/>
                    <a:lstStyle/>
                    <a:p>
                      <a:pPr lvl="0" algn="l" fontAlgn="b"/>
                      <a:r>
                        <a:rPr lang="et-EE" sz="2200" b="0" i="0" u="none" strike="noStrike">
                          <a:solidFill>
                            <a:srgbClr val="000000"/>
                          </a:solidFill>
                          <a:latin typeface="Helvetica" pitchFamily="34"/>
                          <a:cs typeface="Helvetica" pitchFamily="34"/>
                        </a:rPr>
                        <a:t>käibemaks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t-EE" sz="2200" b="0" i="0" u="none" strike="noStrike">
                          <a:solidFill>
                            <a:srgbClr val="000000"/>
                          </a:solidFill>
                          <a:latin typeface="Helvetica" pitchFamily="34"/>
                          <a:cs typeface="Helvetica" pitchFamily="34"/>
                        </a:rPr>
                        <a:t>14 383 628 €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56536295"/>
                  </a:ext>
                </a:extLst>
              </a:tr>
              <a:tr h="528549">
                <a:tc>
                  <a:txBody>
                    <a:bodyPr/>
                    <a:lstStyle/>
                    <a:p>
                      <a:pPr lvl="0" algn="l" fontAlgn="b"/>
                      <a:r>
                        <a:rPr lang="et-EE" sz="2200" b="0" i="0" u="none" strike="noStrike">
                          <a:solidFill>
                            <a:srgbClr val="000000"/>
                          </a:solidFill>
                          <a:latin typeface="Helvetica" pitchFamily="34"/>
                          <a:cs typeface="Helvetica" pitchFamily="34"/>
                        </a:rPr>
                        <a:t>Viljandi Haigla omavahendid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t-EE" sz="2200" b="0" i="0" u="none" strike="noStrike">
                          <a:solidFill>
                            <a:srgbClr val="000000"/>
                          </a:solidFill>
                          <a:latin typeface="Helvetica" pitchFamily="34"/>
                          <a:cs typeface="Helvetica" pitchFamily="34"/>
                        </a:rPr>
                        <a:t>14 682 340 €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93671488"/>
                  </a:ext>
                </a:extLst>
              </a:tr>
              <a:tr h="528549">
                <a:tc>
                  <a:txBody>
                    <a:bodyPr/>
                    <a:lstStyle/>
                    <a:p>
                      <a:pPr lvl="0" algn="l" fontAlgn="b"/>
                      <a:r>
                        <a:rPr lang="et-EE" sz="2200" b="0" i="0" u="none" strike="noStrike">
                          <a:solidFill>
                            <a:srgbClr val="000000"/>
                          </a:solidFill>
                          <a:latin typeface="Helvetica" pitchFamily="34"/>
                          <a:cs typeface="Helvetica" pitchFamily="34"/>
                        </a:rPr>
                        <a:t>Riigieelarvest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t-EE" sz="2200" b="0" i="0" u="none" strike="noStrike">
                          <a:solidFill>
                            <a:srgbClr val="000000"/>
                          </a:solidFill>
                          <a:latin typeface="Helvetica" pitchFamily="34"/>
                          <a:cs typeface="Helvetica" pitchFamily="34"/>
                        </a:rPr>
                        <a:t>7 177 978 €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43414678"/>
                  </a:ext>
                </a:extLst>
              </a:tr>
              <a:tr h="524900">
                <a:tc>
                  <a:txBody>
                    <a:bodyPr/>
                    <a:lstStyle/>
                    <a:p>
                      <a:pPr lvl="0" algn="r" fontAlgn="b"/>
                      <a:r>
                        <a:rPr lang="et-EE" sz="2200" b="1" i="0" u="none" strike="noStrike">
                          <a:solidFill>
                            <a:srgbClr val="FF0000"/>
                          </a:solidFill>
                          <a:latin typeface="Helvetica" pitchFamily="34"/>
                          <a:cs typeface="Helvetica" pitchFamily="34"/>
                        </a:rPr>
                        <a:t>Projekti kogumaksumus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t-EE" sz="2200" b="1" i="0" u="none" strike="noStrike" dirty="0">
                          <a:solidFill>
                            <a:srgbClr val="FF0000"/>
                          </a:solidFill>
                          <a:latin typeface="Helvetica" pitchFamily="34"/>
                          <a:cs typeface="Helvetica" pitchFamily="34"/>
                        </a:rPr>
                        <a:t>108 162 088 €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1139282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CAE7D7F-2DD1-4C2F-A9AF-74DB4CC1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48"/>
            <a:ext cx="109807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728863-248C-4FC3-BF8F-D32E23268708}"/>
              </a:ext>
            </a:extLst>
          </p:cNvPr>
          <p:cNvSpPr txBox="1"/>
          <p:nvPr/>
        </p:nvSpPr>
        <p:spPr>
          <a:xfrm>
            <a:off x="-27187" y="1299391"/>
            <a:ext cx="11007925" cy="4280672"/>
          </a:xfrm>
          <a:prstGeom prst="rect">
            <a:avLst/>
          </a:prstGeom>
          <a:noFill/>
          <a:ln cap="flat">
            <a:noFill/>
          </a:ln>
        </p:spPr>
        <p:txBody>
          <a:bodyPr lIns="82356" tIns="41178" rIns="82356" bIns="41178" anchor="ctr" anchorCtr="1">
            <a:normAutofit/>
          </a:bodyPr>
          <a:lstStyle/>
          <a:p>
            <a:pPr algn="ctr" defTabSz="82360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823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823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73B93D1-9490-46FC-95D8-FF447B00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000" dirty="0">
                <a:cs typeface="Calibri"/>
              </a:rPr>
              <a:t>Hoonest</a:t>
            </a:r>
            <a:endParaRPr lang="et-EE" sz="4000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C4F16F87-76DF-4BF9-AAF3-98B2121A17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err="1">
                <a:cs typeface="Calibri"/>
              </a:rPr>
              <a:t>Tervikum</a:t>
            </a:r>
            <a:endParaRPr lang="et-EE" err="1"/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E422985B-F7F5-49F2-BE4C-D443B9AE0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4486" y="2169337"/>
            <a:ext cx="4851733" cy="3941227"/>
          </a:xfrm>
        </p:spPr>
        <p:txBody>
          <a:bodyPr/>
          <a:lstStyle/>
          <a:p>
            <a:pPr marL="0" indent="0">
              <a:buNone/>
            </a:pPr>
            <a:r>
              <a:rPr lang="en-GB" dirty="0" err="1">
                <a:cs typeface="Calibri"/>
              </a:rPr>
              <a:t>Netopindala</a:t>
            </a:r>
            <a:r>
              <a:rPr lang="et-EE" dirty="0">
                <a:cs typeface="Calibri"/>
              </a:rPr>
              <a:t> 2</a:t>
            </a:r>
            <a:r>
              <a:rPr lang="en-GB" dirty="0">
                <a:cs typeface="Calibri"/>
              </a:rPr>
              <a:t>2587</a:t>
            </a:r>
            <a:r>
              <a:rPr lang="et-EE" dirty="0">
                <a:cs typeface="Calibri"/>
              </a:rPr>
              <a:t> </a:t>
            </a:r>
            <a:r>
              <a:rPr lang="et-EE" dirty="0">
                <a:ea typeface="+mn-lt"/>
                <a:cs typeface="+mn-lt"/>
              </a:rPr>
              <a:t>m²</a:t>
            </a:r>
            <a:endParaRPr lang="en-GB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dirty="0" err="1">
                <a:ea typeface="+mn-lt"/>
                <a:cs typeface="+mn-lt"/>
              </a:rPr>
              <a:t>Parkla</a:t>
            </a:r>
            <a:r>
              <a:rPr lang="en-GB" dirty="0">
                <a:ea typeface="+mn-lt"/>
                <a:cs typeface="+mn-lt"/>
              </a:rPr>
              <a:t>  4225,4 </a:t>
            </a:r>
            <a:r>
              <a:rPr lang="et-EE" dirty="0">
                <a:ea typeface="+mn-lt"/>
                <a:cs typeface="+mn-lt"/>
              </a:rPr>
              <a:t>m²</a:t>
            </a:r>
            <a:endParaRPr lang="en-GB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dirty="0" err="1">
                <a:ea typeface="+mn-lt"/>
                <a:cs typeface="+mn-lt"/>
              </a:rPr>
              <a:t>Perearstid</a:t>
            </a:r>
            <a:r>
              <a:rPr lang="en-GB" dirty="0">
                <a:ea typeface="+mn-lt"/>
                <a:cs typeface="+mn-lt"/>
              </a:rPr>
              <a:t> 1462 </a:t>
            </a:r>
            <a:r>
              <a:rPr lang="et-EE" dirty="0">
                <a:ea typeface="+mn-lt"/>
                <a:cs typeface="+mn-lt"/>
              </a:rPr>
              <a:t>m²</a:t>
            </a:r>
            <a:endParaRPr lang="et-EE" dirty="0"/>
          </a:p>
          <a:p>
            <a:pPr marL="0" indent="0">
              <a:buNone/>
            </a:pPr>
            <a:r>
              <a:rPr lang="et-EE" dirty="0">
                <a:cs typeface="Calibri"/>
              </a:rPr>
              <a:t>Korruste arv: 5 maapeal ja -1 korrus, milles asub esimene Viljandi </a:t>
            </a:r>
            <a:r>
              <a:rPr lang="et-EE" dirty="0" err="1">
                <a:cs typeface="Calibri"/>
              </a:rPr>
              <a:t>maaalune</a:t>
            </a:r>
            <a:r>
              <a:rPr lang="et-EE" dirty="0">
                <a:cs typeface="Calibri"/>
              </a:rPr>
              <a:t> parkla.</a:t>
            </a:r>
          </a:p>
          <a:p>
            <a:pPr marL="0" indent="0">
              <a:buNone/>
            </a:pPr>
            <a:r>
              <a:rPr lang="et-EE" dirty="0">
                <a:cs typeface="Calibri"/>
              </a:rPr>
              <a:t>Prognoositav energiaklass A</a:t>
            </a:r>
          </a:p>
          <a:p>
            <a:pPr marL="0" indent="0">
              <a:buNone/>
            </a:pPr>
            <a:endParaRPr lang="et-EE" dirty="0">
              <a:cs typeface="Calibri"/>
            </a:endParaRPr>
          </a:p>
          <a:p>
            <a:pPr marL="0" indent="0">
              <a:buNone/>
            </a:pPr>
            <a:endParaRPr lang="et-EE" dirty="0">
              <a:cs typeface="Calibri"/>
            </a:endParaRPr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381BAA5B-9EE7-468F-8AAD-64D581775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t-EE">
                <a:cs typeface="Calibri"/>
              </a:rPr>
              <a:t>Meeskond: </a:t>
            </a:r>
            <a:endParaRPr lang="et-EE"/>
          </a:p>
        </p:txBody>
      </p:sp>
      <p:sp>
        <p:nvSpPr>
          <p:cNvPr id="7" name="Sisu kohatäide 6">
            <a:extLst>
              <a:ext uri="{FF2B5EF4-FFF2-40B4-BE49-F238E27FC236}">
                <a16:creationId xmlns:a16="http://schemas.microsoft.com/office/drawing/2014/main" id="{917DAA58-6C1B-4E19-AF6A-72052B3EB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94684" y="2355134"/>
            <a:ext cx="5036682" cy="1957657"/>
          </a:xfrm>
        </p:spPr>
        <p:txBody>
          <a:bodyPr/>
          <a:lstStyle/>
          <a:p>
            <a:r>
              <a:rPr lang="et-EE" dirty="0">
                <a:cs typeface="Calibri"/>
              </a:rPr>
              <a:t>Projekteerisid </a:t>
            </a:r>
            <a:r>
              <a:rPr lang="et-EE" dirty="0" err="1">
                <a:cs typeface="Calibri"/>
              </a:rPr>
              <a:t>Dagopen</a:t>
            </a:r>
            <a:r>
              <a:rPr lang="et-EE" dirty="0">
                <a:cs typeface="Calibri"/>
              </a:rPr>
              <a:t> ja CO</a:t>
            </a:r>
          </a:p>
          <a:p>
            <a:r>
              <a:rPr lang="et-EE" dirty="0">
                <a:cs typeface="Calibri"/>
              </a:rPr>
              <a:t>Fundehitus OÜ, kellega ei õnnestunud ehitustöid lõpuni viia</a:t>
            </a:r>
          </a:p>
          <a:p>
            <a:r>
              <a:rPr lang="et-EE" dirty="0" err="1">
                <a:cs typeface="Calibri"/>
              </a:rPr>
              <a:t>Rand&amp;Tuulberg</a:t>
            </a:r>
            <a:r>
              <a:rPr lang="et-EE" dirty="0">
                <a:cs typeface="Calibri"/>
              </a:rPr>
              <a:t> AS ja Ehitustrust AS</a:t>
            </a:r>
          </a:p>
          <a:p>
            <a:r>
              <a:rPr lang="et-EE" dirty="0">
                <a:cs typeface="Calibri"/>
              </a:rPr>
              <a:t>Omanikujärelevalve </a:t>
            </a:r>
            <a:r>
              <a:rPr lang="et-EE" dirty="0" err="1">
                <a:cs typeface="Calibri"/>
              </a:rPr>
              <a:t>Telora</a:t>
            </a:r>
            <a:r>
              <a:rPr lang="et-EE" dirty="0">
                <a:cs typeface="Calibri"/>
              </a:rPr>
              <a:t> OÜ</a:t>
            </a:r>
          </a:p>
          <a:p>
            <a:r>
              <a:rPr lang="et-EE" dirty="0">
                <a:cs typeface="Calibri"/>
              </a:rPr>
              <a:t>RKAS on läbi viinud erinevad hanked ja olnud meile partner</a:t>
            </a:r>
          </a:p>
          <a:p>
            <a:pPr marL="0" indent="0">
              <a:buNone/>
            </a:pPr>
            <a:endParaRPr lang="et-EE" dirty="0">
              <a:cs typeface="Calibri"/>
            </a:endParaRPr>
          </a:p>
          <a:p>
            <a:endParaRPr lang="et-EE" dirty="0">
              <a:cs typeface="Calibri"/>
            </a:endParaRP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CAE7D7F-2DD1-4C2F-A9AF-74DB4CC1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" y="0"/>
            <a:ext cx="10979874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isu kohatäide 4">
            <a:extLst>
              <a:ext uri="{FF2B5EF4-FFF2-40B4-BE49-F238E27FC236}">
                <a16:creationId xmlns:a16="http://schemas.microsoft.com/office/drawing/2014/main" id="{E422985B-F7F5-49F2-BE4C-D443B9AE0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9037" y="3735868"/>
            <a:ext cx="2683385" cy="2374696"/>
          </a:xfrm>
        </p:spPr>
        <p:txBody>
          <a:bodyPr/>
          <a:lstStyle/>
          <a:p>
            <a:pPr marL="0" indent="0">
              <a:buNone/>
            </a:pPr>
            <a:endParaRPr lang="et-EE">
              <a:cs typeface="Calibri"/>
            </a:endParaRPr>
          </a:p>
          <a:p>
            <a:pPr marL="0" indent="0">
              <a:buNone/>
            </a:pPr>
            <a:endParaRPr lang="et-EE">
              <a:cs typeface="Calibri"/>
            </a:endParaRPr>
          </a:p>
          <a:p>
            <a:pPr marL="0" indent="0">
              <a:buNone/>
            </a:pPr>
            <a:endParaRPr lang="et-EE">
              <a:cs typeface="Calibri"/>
            </a:endParaRPr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580D490F-2F01-4FBF-AB48-4E75C134E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449" y="1192969"/>
            <a:ext cx="10263252" cy="3190107"/>
          </a:xfrm>
        </p:spPr>
        <p:txBody>
          <a:bodyPr/>
          <a:lstStyle/>
          <a:p>
            <a:endParaRPr lang="et-EE" sz="2000" b="0" dirty="0">
              <a:cs typeface="Calibri"/>
            </a:endParaRPr>
          </a:p>
          <a:p>
            <a:r>
              <a:rPr lang="et-EE" sz="2000" b="0" dirty="0">
                <a:cs typeface="Calibri"/>
              </a:rPr>
              <a:t>8.septemberil 2018 kuulutati välja rahvusvaheline </a:t>
            </a:r>
            <a:r>
              <a:rPr lang="et-EE" sz="2000" b="0" dirty="0" err="1">
                <a:ea typeface="+mn-lt"/>
                <a:cs typeface="+mn-lt"/>
              </a:rPr>
              <a:t>kaheetapiline</a:t>
            </a:r>
            <a:r>
              <a:rPr lang="et-EE" sz="2000" b="0" dirty="0">
                <a:cs typeface="Calibri"/>
              </a:rPr>
              <a:t> arhitektuurikonkurss, kus esimeses etapis võistles 18 tööd ja finaali pääses edasi 5 tööd. 11. märtsil 2019 kuulutati välja võitja. Võidutöö valmis </a:t>
            </a:r>
            <a:r>
              <a:rPr lang="et-EE" sz="2000" b="0" dirty="0" err="1">
                <a:cs typeface="Calibri"/>
              </a:rPr>
              <a:t>DAGOpen</a:t>
            </a:r>
            <a:r>
              <a:rPr lang="et-EE" sz="2000" b="0" dirty="0">
                <a:cs typeface="Calibri"/>
              </a:rPr>
              <a:t> OÜ, BAKPAK </a:t>
            </a:r>
            <a:r>
              <a:rPr lang="et-EE" sz="2000" b="0" dirty="0" err="1">
                <a:cs typeface="Calibri"/>
              </a:rPr>
              <a:t>Arhitects</a:t>
            </a:r>
            <a:r>
              <a:rPr lang="et-EE" sz="2000" b="0" dirty="0">
                <a:cs typeface="Calibri"/>
              </a:rPr>
              <a:t> ja PLANHO CONSULTORES S.L.P ühistööna.</a:t>
            </a:r>
          </a:p>
          <a:p>
            <a:r>
              <a:rPr lang="et-EE" sz="2000" b="0" dirty="0">
                <a:cs typeface="Calibri"/>
              </a:rPr>
              <a:t>12. juunil 2019 allkirjastati projekteerimistööde leping võidutöö koostajatega, maksumusega 2,14 mln eurot.</a:t>
            </a:r>
          </a:p>
          <a:p>
            <a:r>
              <a:rPr lang="et-EE" sz="2000" b="0" dirty="0">
                <a:cs typeface="Calibri"/>
              </a:rPr>
              <a:t>7. jaanuaril 2021 kuulutati välja riigihangete registris ehitustööde hange.</a:t>
            </a:r>
          </a:p>
          <a:p>
            <a:r>
              <a:rPr lang="et-EE" sz="2000" b="0" dirty="0">
                <a:cs typeface="Calibri"/>
              </a:rPr>
              <a:t>21. mail 2021 sõlmiti ehitustööde leping Fundehitus OÜ-ga, mille ütlesime üles 29.07.2022</a:t>
            </a:r>
          </a:p>
          <a:p>
            <a:r>
              <a:rPr lang="et-EE" sz="2000" b="0" dirty="0">
                <a:cs typeface="Calibri"/>
              </a:rPr>
              <a:t>10. Jaanuaril 2023 sõlmiti ehitustööde leping ühispakkujate Ehitustrust AS ja Rand ja Tuulberg AS, ehitustööde valmimise tähtaeg 10.juuni.2025 </a:t>
            </a:r>
          </a:p>
          <a:p>
            <a:endParaRPr lang="et-EE" dirty="0">
              <a:cs typeface="Calibri"/>
            </a:endParaRPr>
          </a:p>
        </p:txBody>
      </p:sp>
      <p:pic>
        <p:nvPicPr>
          <p:cNvPr id="3" name="Pilt 3">
            <a:extLst>
              <a:ext uri="{FF2B5EF4-FFF2-40B4-BE49-F238E27FC236}">
                <a16:creationId xmlns:a16="http://schemas.microsoft.com/office/drawing/2014/main" id="{4F54A26B-9F53-4C64-BFFE-62AB4071C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06" y="4256255"/>
            <a:ext cx="2466289" cy="1847850"/>
          </a:xfrm>
          <a:prstGeom prst="rect">
            <a:avLst/>
          </a:prstGeom>
        </p:spPr>
      </p:pic>
      <p:pic>
        <p:nvPicPr>
          <p:cNvPr id="4" name="Pilt 5">
            <a:extLst>
              <a:ext uri="{FF2B5EF4-FFF2-40B4-BE49-F238E27FC236}">
                <a16:creationId xmlns:a16="http://schemas.microsoft.com/office/drawing/2014/main" id="{6A23A39A-3AAE-4551-BD44-498C0CB92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920" y="4253454"/>
            <a:ext cx="2742438" cy="1890558"/>
          </a:xfrm>
          <a:prstGeom prst="rect">
            <a:avLst/>
          </a:prstGeom>
        </p:spPr>
      </p:pic>
      <p:pic>
        <p:nvPicPr>
          <p:cNvPr id="6" name="Pilt 6" descr="Pilt, millel on kujutatud rohi, puu, väljas, park&#10;&#10;Kirjeldus on genereeritud automaatselt">
            <a:extLst>
              <a:ext uri="{FF2B5EF4-FFF2-40B4-BE49-F238E27FC236}">
                <a16:creationId xmlns:a16="http://schemas.microsoft.com/office/drawing/2014/main" id="{26187FDF-CCE8-4A60-88A0-623FE6190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141" y="4256255"/>
            <a:ext cx="2466289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5772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CAE7D7F-2DD1-4C2F-A9AF-74DB4CC1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8073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728863-248C-4FC3-BF8F-D32E23268708}"/>
              </a:ext>
            </a:extLst>
          </p:cNvPr>
          <p:cNvSpPr txBox="1"/>
          <p:nvPr/>
        </p:nvSpPr>
        <p:spPr>
          <a:xfrm>
            <a:off x="-27187" y="1299391"/>
            <a:ext cx="11007925" cy="4280672"/>
          </a:xfrm>
          <a:prstGeom prst="rect">
            <a:avLst/>
          </a:prstGeom>
          <a:noFill/>
          <a:ln cap="flat">
            <a:noFill/>
          </a:ln>
        </p:spPr>
        <p:txBody>
          <a:bodyPr lIns="82356" tIns="41178" rIns="82356" bIns="41178" anchor="ctr" anchorCtr="1">
            <a:normAutofit/>
          </a:bodyPr>
          <a:lstStyle/>
          <a:p>
            <a:pPr algn="ctr" defTabSz="82360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823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  <a:p>
            <a:pPr algn="ctr" defTabSz="823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1" ker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573B93D1-9490-46FC-95D8-FF447B00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000" dirty="0" err="1">
                <a:cs typeface="Calibri"/>
              </a:rPr>
              <a:t>Tervikumi</a:t>
            </a:r>
            <a:r>
              <a:rPr lang="et-EE" sz="4000" dirty="0">
                <a:cs typeface="Calibri"/>
              </a:rPr>
              <a:t> </a:t>
            </a:r>
            <a:r>
              <a:rPr lang="en-GB" sz="4000" dirty="0" err="1">
                <a:cs typeface="Calibri"/>
              </a:rPr>
              <a:t>tehnoloogia</a:t>
            </a:r>
            <a:endParaRPr lang="et-EE" sz="4000" dirty="0">
              <a:cs typeface="Calibri"/>
            </a:endParaRPr>
          </a:p>
        </p:txBody>
      </p: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E422985B-F7F5-49F2-BE4C-D443B9AE0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87" y="1535136"/>
            <a:ext cx="9882188" cy="4575428"/>
          </a:xfrm>
        </p:spPr>
        <p:txBody>
          <a:bodyPr/>
          <a:lstStyle/>
          <a:p>
            <a:r>
              <a:rPr lang="et-EE" sz="2000" dirty="0">
                <a:ea typeface="+mn-lt"/>
                <a:cs typeface="+mn-lt"/>
              </a:rPr>
              <a:t>Logistikakeskus asub 0-korrusel koos generaatorite, veepumpla, töökodade ja prügikäitlusega</a:t>
            </a:r>
            <a:endParaRPr lang="et-EE" dirty="0"/>
          </a:p>
          <a:p>
            <a:r>
              <a:rPr lang="et-EE" sz="2000" dirty="0">
                <a:ea typeface="+mn-lt"/>
                <a:cs typeface="+mn-lt"/>
              </a:rPr>
              <a:t>3. korrusest enamik on </a:t>
            </a:r>
            <a:r>
              <a:rPr lang="et-EE" sz="2000" dirty="0" err="1">
                <a:ea typeface="+mn-lt"/>
                <a:cs typeface="+mn-lt"/>
              </a:rPr>
              <a:t>tehnokorrus</a:t>
            </a:r>
            <a:r>
              <a:rPr lang="et-EE" sz="2000" dirty="0">
                <a:ea typeface="+mn-lt"/>
                <a:cs typeface="+mn-lt"/>
              </a:rPr>
              <a:t>, kus asuvad ventilatsiooniseadmed ja serveriruum</a:t>
            </a:r>
            <a:endParaRPr lang="en-US" sz="2000" dirty="0">
              <a:ea typeface="+mn-lt"/>
              <a:cs typeface="+mn-lt"/>
            </a:endParaRPr>
          </a:p>
          <a:p>
            <a:r>
              <a:rPr lang="et-EE" sz="2000" dirty="0">
                <a:ea typeface="+mn-lt"/>
                <a:cs typeface="+mn-lt"/>
              </a:rPr>
              <a:t>Hoonesiseseks ladustamiseks kasutame vertikaalladu 0.-5.korruseni</a:t>
            </a:r>
          </a:p>
          <a:p>
            <a:r>
              <a:rPr lang="et-EE" sz="2000" dirty="0">
                <a:ea typeface="+mn-lt"/>
                <a:cs typeface="+mn-lt"/>
              </a:rPr>
              <a:t>Hoones on torupost</a:t>
            </a:r>
          </a:p>
          <a:p>
            <a:r>
              <a:rPr lang="et-EE" sz="2000" dirty="0">
                <a:cs typeface="Calibri"/>
              </a:rPr>
              <a:t>Hoonel on tsentraalne jahutusüsteem, mille kontrollimine käib üle hoone automaatika.</a:t>
            </a:r>
            <a:endParaRPr lang="et-EE" dirty="0"/>
          </a:p>
          <a:p>
            <a:r>
              <a:rPr lang="et-EE" sz="2000" dirty="0">
                <a:cs typeface="Calibri"/>
              </a:rPr>
              <a:t>Ventilatsioonisüsteemi soojuskandjaks on vesi, infektsiooni leviku oht on ventilatsiooni kaudu välistatud</a:t>
            </a:r>
          </a:p>
          <a:p>
            <a:r>
              <a:rPr lang="et-EE" sz="2000" dirty="0">
                <a:cs typeface="Calibri"/>
              </a:rPr>
              <a:t>Hoone uksed avanevad ja sulguvad elektrooniliselt, kõigi töötajate vajaduspõhised juurdepääsud on tagatud kiipkaardiga</a:t>
            </a:r>
          </a:p>
          <a:p>
            <a:r>
              <a:rPr lang="et-EE" sz="2000" dirty="0">
                <a:cs typeface="Calibri"/>
              </a:rPr>
              <a:t>Elektrooniline ootejärjekorra süsteem</a:t>
            </a:r>
          </a:p>
          <a:p>
            <a:pPr marL="0" indent="0">
              <a:buNone/>
            </a:pPr>
            <a:endParaRPr lang="et-EE" sz="2000" dirty="0">
              <a:cs typeface="Calibri"/>
            </a:endParaRPr>
          </a:p>
          <a:p>
            <a:pPr marL="0" indent="0">
              <a:buNone/>
            </a:pPr>
            <a:endParaRPr lang="et-EE" sz="2000" dirty="0">
              <a:cs typeface="Calibri"/>
            </a:endParaRPr>
          </a:p>
          <a:p>
            <a:pPr marL="0" indent="0">
              <a:buNone/>
            </a:pPr>
            <a:endParaRPr lang="et-EE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649772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3606</TotalTime>
  <Words>1048</Words>
  <Application>Microsoft Macintosh PowerPoint</Application>
  <PresentationFormat>Custom</PresentationFormat>
  <Paragraphs>152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Helvetica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Hoonest</vt:lpstr>
      <vt:lpstr>PowerPoint Presentation</vt:lpstr>
      <vt:lpstr>Tervikumi tehnoloogia</vt:lpstr>
      <vt:lpstr>0.korrus  Tehnoruumid Logistika terminal Prosektuur Parkla</vt:lpstr>
      <vt:lpstr>1.korrus  EMO Radioloogia Taastusravi Ambulatoorne vastuvõtt Perearstid</vt:lpstr>
      <vt:lpstr>2.korrus  Sünnitustoad  Operatsiooni plokk Funktsionaaldiagnostika Labor Ambulatoorne vastuvõtt Perearstid</vt:lpstr>
      <vt:lpstr>3.korrus  Koolitus- ja konverentsikeskus Riietusruumid Tugistruktuurid Tehnoseadmed Haigla apteek Sterilisatsioon  </vt:lpstr>
      <vt:lpstr>4.korrus Palatikorrus  (aktiivravi) 36 palatit, 72 voodikohta, 4 isolaatorit, 8 jälgimispalati kohta  </vt:lpstr>
      <vt:lpstr>5.korrus Palatikorrus (õendus ja stats. taastusravi)  30 palatit 60 voodikohta  kabinetid   </vt:lpstr>
      <vt:lpstr>PowerPoint Presentation</vt:lpstr>
      <vt:lpstr>Viimastest kriisidest alguse saanud uuendused</vt:lpstr>
      <vt:lpstr>Ajagraafik</vt:lpstr>
      <vt:lpstr>PowerPoint Presentation</vt:lpstr>
      <vt:lpstr>PowerPoint Presentation</vt:lpstr>
      <vt:lpstr>Viimase aasta arengud </vt:lpstr>
      <vt:lpstr>2022 sündmused </vt:lpstr>
      <vt:lpstr>Uued teenused, erialad</vt:lpstr>
      <vt:lpstr>Uued teenused, erialad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Haigla IT</dc:creator>
  <cp:lastModifiedBy>Priit Tampere</cp:lastModifiedBy>
  <cp:revision>38</cp:revision>
  <cp:lastPrinted>2019-05-21T05:04:36Z</cp:lastPrinted>
  <dcterms:created xsi:type="dcterms:W3CDTF">2015-10-30T06:57:00Z</dcterms:created>
  <dcterms:modified xsi:type="dcterms:W3CDTF">2023-04-19T12:05:49Z</dcterms:modified>
</cp:coreProperties>
</file>