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6" r:id="rId5"/>
    <p:sldId id="304" r:id="rId6"/>
    <p:sldId id="268" r:id="rId7"/>
    <p:sldId id="270" r:id="rId8"/>
    <p:sldId id="300" r:id="rId9"/>
    <p:sldId id="322" r:id="rId10"/>
    <p:sldId id="266" r:id="rId11"/>
    <p:sldId id="257" r:id="rId12"/>
    <p:sldId id="258" r:id="rId13"/>
    <p:sldId id="323" r:id="rId14"/>
    <p:sldId id="259" r:id="rId15"/>
    <p:sldId id="263" r:id="rId16"/>
    <p:sldId id="264" r:id="rId17"/>
    <p:sldId id="265" r:id="rId18"/>
    <p:sldId id="269" r:id="rId19"/>
    <p:sldId id="287" r:id="rId20"/>
  </p:sldIdLst>
  <p:sldSz cx="12192000" cy="6858000"/>
  <p:notesSz cx="7315200" cy="96012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dri Oras" initials="KO" lastIdx="1" clrIdx="0">
    <p:extLst>
      <p:ext uri="{19B8F6BF-5375-455C-9EA6-DF929625EA0E}">
        <p15:presenceInfo xmlns:p15="http://schemas.microsoft.com/office/powerpoint/2012/main" userId="S::kadri.oras@vmh.ee::23063a94-f549-4e88-a65a-31a5a148cf99" providerId="AD"/>
      </p:ext>
    </p:extLst>
  </p:cmAuthor>
  <p:cmAuthor id="2" name="Liis Puis" initials="LP" lastIdx="2" clrIdx="1">
    <p:extLst>
      <p:ext uri="{19B8F6BF-5375-455C-9EA6-DF929625EA0E}">
        <p15:presenceInfo xmlns:p15="http://schemas.microsoft.com/office/powerpoint/2012/main" userId="S::liis.puis@vmh.ee::6904fd14-8ad0-4553-9eb4-bd0290edd2e9" providerId="AD"/>
      </p:ext>
    </p:extLst>
  </p:cmAuthor>
  <p:cmAuthor id="3" name="Mart Kull" initials="MK" lastIdx="1" clrIdx="2">
    <p:extLst>
      <p:ext uri="{19B8F6BF-5375-455C-9EA6-DF929625EA0E}">
        <p15:presenceInfo xmlns:p15="http://schemas.microsoft.com/office/powerpoint/2012/main" userId="S::mart.kull@vmh.ee::585c6a34-ab93-434a-9f80-61022a7279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AA3C"/>
    <a:srgbClr val="E7E200"/>
    <a:srgbClr val="91CF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4" autoAdjust="0"/>
    <p:restoredTop sz="83048" autoAdjust="0"/>
  </p:normalViewPr>
  <p:slideViewPr>
    <p:cSldViewPr snapToGrid="0">
      <p:cViewPr varScale="1">
        <p:scale>
          <a:sx n="71" d="100"/>
          <a:sy n="71" d="100"/>
        </p:scale>
        <p:origin x="104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2A376F2-B060-441C-8DB2-63D19F8A614F}" type="datetimeFigureOut">
              <a:rPr lang="et-EE" smtClean="0"/>
              <a:t>23.05.2023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97E1DCE-F68D-4D64-9A87-50C1888D017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65784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E1DCE-F68D-4D64-9A87-50C1888D0174}" type="slidenum">
              <a:rPr lang="et-EE" smtClean="0"/>
              <a:t>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15497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E1DCE-F68D-4D64-9A87-50C1888D0174}" type="slidenum">
              <a:rPr lang="et-EE" smtClean="0"/>
              <a:t>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29538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t-EE" sz="1900" b="1" dirty="0">
              <a:latin typeface="Garamond-Bol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E1DCE-F68D-4D64-9A87-50C1888D0174}" type="slidenum">
              <a:rPr lang="et-EE" smtClean="0"/>
              <a:t>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54682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t-EE" sz="19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E1DCE-F68D-4D64-9A87-50C1888D0174}" type="slidenum">
              <a:rPr lang="et-EE" smtClean="0"/>
              <a:t>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03807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666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E1DCE-F68D-4D64-9A87-50C1888D0174}" type="slidenum">
              <a:rPr lang="et-EE" smtClean="0"/>
              <a:t>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93189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A50EE-86C0-41D7-ADF8-0F7847518E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D25563-2805-4ADF-8CB8-00671BCCB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B1CFD-5811-40AC-8E0D-7D4965EEF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AF096-C83F-46EF-8016-E2639C35927C}" type="datetimeFigureOut">
              <a:rPr lang="et-EE" smtClean="0"/>
              <a:t>23.05.2023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48A70-0C1A-4C7C-A12B-0E59EE30D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BA268-79A6-42FD-8708-411BAE3FD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D689-97F8-4491-9E65-E6669A5FC9F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32226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5BDA5-6DF4-42C5-A867-CE15073FA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B25EB9-0B43-43B9-B7A0-E0D0B88E0F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AF476-0D29-43F5-89E8-D31B0974A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AF096-C83F-46EF-8016-E2639C35927C}" type="datetimeFigureOut">
              <a:rPr lang="et-EE" smtClean="0"/>
              <a:t>23.05.2023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9D40B-20B2-493C-BAB7-48BFD76D5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7288C-ABDE-4B7B-8C7B-FECCD2774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D689-97F8-4491-9E65-E6669A5FC9F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11580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81FB43-9BCE-431F-96C6-952CD325C0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F9305E-41B6-48D7-8DCF-2C22081399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E912D-EE7F-4CEE-9491-AF3F14FB7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AF096-C83F-46EF-8016-E2639C35927C}" type="datetimeFigureOut">
              <a:rPr lang="et-EE" smtClean="0"/>
              <a:t>23.05.2023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C1F60-49FE-46EB-84BB-36AC5295A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29C2B1-EBB4-4007-98D3-6F27ECB4E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D689-97F8-4491-9E65-E6669A5FC9F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72159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94AA7-BDDA-4047-9EC6-FDE7E25E2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8E34A-FCB5-44D6-A261-337D0BE61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31690-A9E1-4E7A-8DE9-07030589D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AF096-C83F-46EF-8016-E2639C35927C}" type="datetimeFigureOut">
              <a:rPr lang="et-EE" smtClean="0"/>
              <a:t>23.05.2023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165EA-0C12-4B67-8C2D-F0A35ABC5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5FD0F7-3CE2-4AFF-940F-5F250E24D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D689-97F8-4491-9E65-E6669A5FC9F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49543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AA648-A2D0-4498-8EAE-DE4CD23B3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7937F-E208-472F-A29D-B479E7310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BB5C4-0547-446E-92C3-373FEB0FA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AF096-C83F-46EF-8016-E2639C35927C}" type="datetimeFigureOut">
              <a:rPr lang="et-EE" smtClean="0"/>
              <a:t>23.05.2023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12C84-44BE-4998-96F6-B377505B7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7E8C7-D814-4F57-9232-09EB7627A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D689-97F8-4491-9E65-E6669A5FC9F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55000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03390-F468-4E11-A68E-2A974CD88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FF839-D59C-4660-8258-7D35C4FBCE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F46370-483C-4C91-9191-9F1FAF39F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D70CB-D0B4-4708-93D8-7DC621E8C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AF096-C83F-46EF-8016-E2639C35927C}" type="datetimeFigureOut">
              <a:rPr lang="et-EE" smtClean="0"/>
              <a:t>23.05.2023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4F95C-DF23-4BBE-9BE0-EFE8ED3E8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6359AD-9DB5-4DB1-91B9-B6DCE3E05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D689-97F8-4491-9E65-E6669A5FC9F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34594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7526B-E05A-45E1-83C2-E38D54B88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97F7EA-B89C-43CB-9B96-B09C19F00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96F6EA-DDAA-44B3-98BD-D9EC8793D7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C89BFA-8773-4B33-80AF-3BF1B26C49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A62C79-E9A0-4E28-8E61-6275C717FD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987630-F4BB-48E0-847E-22291DC2A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AF096-C83F-46EF-8016-E2639C35927C}" type="datetimeFigureOut">
              <a:rPr lang="et-EE" smtClean="0"/>
              <a:t>23.05.2023</a:t>
            </a:fld>
            <a:endParaRPr lang="et-E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549ADA-DB84-447F-96F9-D2849930A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A33CAE-0B37-4A25-A49B-44AECD6EC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D689-97F8-4491-9E65-E6669A5FC9F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89286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DBA8D-245C-4954-B875-693A5B5BC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E874B9-C2AC-4556-AEC9-BE9FD5D33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AF096-C83F-46EF-8016-E2639C35927C}" type="datetimeFigureOut">
              <a:rPr lang="et-EE" smtClean="0"/>
              <a:t>23.05.2023</a:t>
            </a:fld>
            <a:endParaRPr lang="et-E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F6309A-B2DD-4B3A-B019-E7ADCACD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59A375-1D2A-46CB-9CE5-0BDB861E0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D689-97F8-4491-9E65-E6669A5FC9F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60959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6CC41F-0D82-459A-89F2-1B8DCE657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AF096-C83F-46EF-8016-E2639C35927C}" type="datetimeFigureOut">
              <a:rPr lang="et-EE" smtClean="0"/>
              <a:t>23.05.2023</a:t>
            </a:fld>
            <a:endParaRPr lang="et-E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B6FC01-25B7-4578-BCC2-7D81302E2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6B7BC8-212B-418A-A661-7EB911BDD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D689-97F8-4491-9E65-E6669A5FC9F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51380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AC899-8B39-438C-BE00-EF04E6642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1FC2B-12AB-4F1C-B95A-1ED9D5C34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99E5E7-AAA8-467F-98E8-EB7919D23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B1D167-9E03-49DC-95FD-CCFD070E1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AF096-C83F-46EF-8016-E2639C35927C}" type="datetimeFigureOut">
              <a:rPr lang="et-EE" smtClean="0"/>
              <a:t>23.05.2023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3D246B-E2E1-4EA6-BB52-919709227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394ECD-08E5-46DC-A1C6-C0D7D1BA3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D689-97F8-4491-9E65-E6669A5FC9F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08685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0EF61-A5C3-4FB1-BBC7-BDA4C60D2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382C81-30CF-42AB-B43F-0C1BFA9D67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F3B9A7-11AF-41DD-9C22-CB40FD0AA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F2BA1C-CC87-413C-9FB8-BA2AC03C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AF096-C83F-46EF-8016-E2639C35927C}" type="datetimeFigureOut">
              <a:rPr lang="et-EE" smtClean="0"/>
              <a:t>23.05.2023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6DA2B2-169D-4BC5-B374-B860E6CD3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4E1982-BE11-4833-A176-7C1E8E2FA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D689-97F8-4491-9E65-E6669A5FC9F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9812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2C153D-9F68-4107-BB0F-8428A1B2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764D60-549C-4882-B69D-067228C39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7906F-A792-41FA-AC1B-A0610BFE23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AF096-C83F-46EF-8016-E2639C35927C}" type="datetimeFigureOut">
              <a:rPr lang="et-EE" smtClean="0"/>
              <a:t>23.05.2023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B3B61-4085-43C5-A95E-7FE1CAE34B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9544D-7D17-4003-AAEC-6B0BC955B0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3D689-97F8-4491-9E65-E6669A5FC9F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260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D2DC4-38B4-4BD0-BC82-8CE70C01C5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PAIK </a:t>
            </a:r>
            <a:r>
              <a:rPr lang="en-US" err="1"/>
              <a:t>projekt</a:t>
            </a:r>
            <a:endParaRPr lang="et-E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BBFF25-BF44-4E9C-BD45-8C5FE064C9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err="1"/>
              <a:t>Lõppraporti</a:t>
            </a:r>
            <a:r>
              <a:rPr lang="en-US"/>
              <a:t> </a:t>
            </a:r>
            <a:r>
              <a:rPr lang="en-US" err="1"/>
              <a:t>lühitutvustus</a:t>
            </a:r>
            <a:endParaRPr lang="et-EE"/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853B71E-FC78-4363-A3B7-4B786CADB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" y="0"/>
            <a:ext cx="12407589" cy="68951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3D2A76-591C-4B9D-8BAF-DCA980822874}"/>
              </a:ext>
            </a:extLst>
          </p:cNvPr>
          <p:cNvSpPr txBox="1"/>
          <p:nvPr/>
        </p:nvSpPr>
        <p:spPr>
          <a:xfrm>
            <a:off x="1368060" y="763335"/>
            <a:ext cx="11300868" cy="62478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 b="1" dirty="0" err="1">
                <a:solidFill>
                  <a:schemeClr val="accent1">
                    <a:lumMod val="75000"/>
                  </a:schemeClr>
                </a:solidFill>
                <a:latin typeface="Times"/>
                <a:cs typeface="Times"/>
              </a:rPr>
              <a:t>PA</a:t>
            </a:r>
            <a:r>
              <a:rPr lang="en-US" sz="6000" dirty="0" err="1">
                <a:solidFill>
                  <a:schemeClr val="accent1">
                    <a:lumMod val="75000"/>
                  </a:schemeClr>
                </a:solidFill>
                <a:latin typeface="Times"/>
                <a:cs typeface="Times"/>
              </a:rPr>
              <a:t>ikkondlike</a:t>
            </a:r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Times"/>
                <a:cs typeface="Times"/>
              </a:rPr>
              <a:t> </a:t>
            </a:r>
          </a:p>
          <a:p>
            <a:r>
              <a:rPr lang="en-US" sz="6000" dirty="0" err="1">
                <a:solidFill>
                  <a:schemeClr val="accent1">
                    <a:lumMod val="75000"/>
                  </a:schemeClr>
                </a:solidFill>
                <a:latin typeface="Times"/>
                <a:cs typeface="Times"/>
              </a:rPr>
              <a:t>tervishoiu</a:t>
            </a:r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Times"/>
                <a:cs typeface="Times"/>
              </a:rPr>
              <a:t>- ja </a:t>
            </a:r>
            <a:r>
              <a:rPr lang="en-US" sz="6000" dirty="0" err="1">
                <a:solidFill>
                  <a:schemeClr val="accent1">
                    <a:lumMod val="75000"/>
                  </a:schemeClr>
                </a:solidFill>
                <a:latin typeface="Times"/>
                <a:cs typeface="Times"/>
              </a:rPr>
              <a:t>sotsiaalteenuste</a:t>
            </a:r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Times"/>
                <a:cs typeface="Times"/>
              </a:rPr>
              <a:t> </a:t>
            </a:r>
            <a:r>
              <a:rPr lang="en-US" sz="6000" b="1" dirty="0" err="1">
                <a:solidFill>
                  <a:schemeClr val="accent1">
                    <a:lumMod val="75000"/>
                  </a:schemeClr>
                </a:solidFill>
                <a:latin typeface="Times"/>
                <a:cs typeface="Times"/>
              </a:rPr>
              <a:t>I</a:t>
            </a:r>
            <a:r>
              <a:rPr lang="en-US" sz="6000" dirty="0" err="1">
                <a:solidFill>
                  <a:schemeClr val="accent1">
                    <a:lumMod val="75000"/>
                  </a:schemeClr>
                </a:solidFill>
                <a:latin typeface="Times"/>
                <a:cs typeface="Times"/>
              </a:rPr>
              <a:t>ntegreerimise</a:t>
            </a:r>
            <a:endParaRPr lang="en-US" sz="6000" dirty="0">
              <a:solidFill>
                <a:schemeClr val="accent1">
                  <a:lumMod val="75000"/>
                </a:schemeClr>
              </a:solidFill>
              <a:latin typeface="Times"/>
              <a:cs typeface="Times"/>
            </a:endParaRPr>
          </a:p>
          <a:p>
            <a:r>
              <a:rPr lang="en-US" sz="6000" dirty="0" err="1">
                <a:solidFill>
                  <a:schemeClr val="accent1">
                    <a:lumMod val="75000"/>
                  </a:schemeClr>
                </a:solidFill>
                <a:latin typeface="Times"/>
                <a:cs typeface="Times"/>
              </a:rPr>
              <a:t>proje</a:t>
            </a:r>
            <a:r>
              <a:rPr lang="en-US" sz="6000" b="1" dirty="0" err="1">
                <a:solidFill>
                  <a:schemeClr val="accent1">
                    <a:lumMod val="75000"/>
                  </a:schemeClr>
                </a:solidFill>
                <a:latin typeface="Times"/>
                <a:cs typeface="Times"/>
              </a:rPr>
              <a:t>K</a:t>
            </a:r>
            <a:r>
              <a:rPr lang="en-US" sz="6000" dirty="0" err="1">
                <a:solidFill>
                  <a:schemeClr val="accent1">
                    <a:lumMod val="75000"/>
                  </a:schemeClr>
                </a:solidFill>
                <a:latin typeface="Times"/>
                <a:cs typeface="Times"/>
              </a:rPr>
              <a:t>t</a:t>
            </a:r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Times"/>
                <a:cs typeface="Times"/>
              </a:rPr>
              <a:t> </a:t>
            </a:r>
            <a:r>
              <a:rPr lang="en-US" sz="6000" dirty="0" err="1">
                <a:solidFill>
                  <a:schemeClr val="accent1">
                    <a:lumMod val="75000"/>
                  </a:schemeClr>
                </a:solidFill>
                <a:latin typeface="Times"/>
                <a:cs typeface="Times"/>
              </a:rPr>
              <a:t>ehk</a:t>
            </a:r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Times"/>
                <a:cs typeface="Times"/>
              </a:rPr>
              <a:t> </a:t>
            </a: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Times"/>
                <a:cs typeface="Times"/>
              </a:rPr>
              <a:t>PAIK</a:t>
            </a:r>
          </a:p>
          <a:p>
            <a:endParaRPr lang="en-US" sz="6000" b="1" dirty="0">
              <a:solidFill>
                <a:srgbClr val="2E75B6"/>
              </a:solidFill>
              <a:latin typeface="Times"/>
              <a:cs typeface="Times"/>
            </a:endParaRPr>
          </a:p>
          <a:p>
            <a:r>
              <a:rPr lang="en-US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"/>
                <a:cs typeface="Calibri"/>
              </a:rPr>
              <a:t>K</a:t>
            </a:r>
            <a:r>
              <a:rPr lang="et-EE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"/>
                <a:cs typeface="Calibri"/>
              </a:rPr>
              <a:t>adri Oras,</a:t>
            </a:r>
            <a:r>
              <a:rPr lang="en-US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"/>
                <a:cs typeface="Calibri"/>
              </a:rPr>
              <a:t> </a:t>
            </a:r>
            <a:r>
              <a:rPr lang="et-EE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"/>
                <a:cs typeface="Calibri"/>
              </a:rPr>
              <a:t>Mart Kull, </a:t>
            </a:r>
          </a:p>
          <a:p>
            <a:r>
              <a:rPr lang="et-EE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"/>
                <a:cs typeface="Calibri"/>
              </a:rPr>
              <a:t>25.05.2023</a:t>
            </a:r>
          </a:p>
          <a:p>
            <a:endParaRPr lang="et-EE" sz="3600" b="1" dirty="0">
              <a:solidFill>
                <a:schemeClr val="tx1">
                  <a:lumMod val="75000"/>
                  <a:lumOff val="25000"/>
                </a:schemeClr>
              </a:solidFill>
              <a:latin typeface="Times"/>
              <a:cs typeface="Calibri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ED442CA7-857E-4D04-8551-B840531A6A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0554160" y="1721646"/>
            <a:ext cx="1970985" cy="52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956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942FABD-33FA-B0FD-379A-7BAA5A6B28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029" y="457200"/>
            <a:ext cx="855194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04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3FA59-EE10-4613-2D52-F6C053E79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Patsiendigrupid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B2A98-E0B0-6927-F530-7CB3F8010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b="1" dirty="0" err="1">
                <a:cs typeface="Calibri"/>
              </a:rPr>
              <a:t>Sekkumisgrupp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jaguneb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kaheks</a:t>
            </a:r>
            <a:r>
              <a:rPr lang="en-US" dirty="0">
                <a:cs typeface="Calibri"/>
              </a:rPr>
              <a:t>:</a:t>
            </a:r>
            <a:endParaRPr lang="en-US" dirty="0"/>
          </a:p>
          <a:p>
            <a:pPr marL="0" indent="0">
              <a:buNone/>
            </a:pPr>
            <a:r>
              <a:rPr lang="en-US" dirty="0">
                <a:cs typeface="Calibri"/>
              </a:rPr>
              <a:t>1) </a:t>
            </a:r>
            <a:r>
              <a:rPr lang="en-US" dirty="0" err="1">
                <a:cs typeface="Calibri"/>
              </a:rPr>
              <a:t>antud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maakondade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lõikes</a:t>
            </a:r>
            <a:r>
              <a:rPr lang="en-US" dirty="0">
                <a:cs typeface="Calibri"/>
              </a:rPr>
              <a:t> GMA </a:t>
            </a:r>
            <a:r>
              <a:rPr lang="en-US" dirty="0" err="1">
                <a:cs typeface="Calibri"/>
              </a:rPr>
              <a:t>tööriistaga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leitud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kõrge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riskiga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multimorbiidsed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patsiendid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kel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lisaks</a:t>
            </a:r>
            <a:r>
              <a:rPr lang="en-US" dirty="0">
                <a:cs typeface="Calibri"/>
              </a:rPr>
              <a:t> on </a:t>
            </a:r>
            <a:r>
              <a:rPr lang="en-US" dirty="0" err="1">
                <a:cs typeface="Calibri"/>
              </a:rPr>
              <a:t>mõni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sotsiaalne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tervisetegur</a:t>
            </a:r>
            <a:r>
              <a:rPr lang="en-US" dirty="0">
                <a:cs typeface="Calibri"/>
              </a:rPr>
              <a:t> (</a:t>
            </a:r>
            <a:r>
              <a:rPr lang="en-US" b="1" dirty="0" err="1">
                <a:cs typeface="Calibri"/>
              </a:rPr>
              <a:t>kogukonna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õlg</a:t>
            </a:r>
            <a:r>
              <a:rPr lang="en-US" dirty="0">
                <a:cs typeface="Calibri"/>
              </a:rPr>
              <a:t>)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2) </a:t>
            </a:r>
            <a:r>
              <a:rPr lang="en-US" dirty="0" err="1">
                <a:cs typeface="Calibri"/>
              </a:rPr>
              <a:t>erakorraliselt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haiglasse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sattunud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kõrge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riskiga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patsiendid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kel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lisaks</a:t>
            </a:r>
            <a:r>
              <a:rPr lang="en-US" dirty="0">
                <a:cs typeface="Calibri"/>
              </a:rPr>
              <a:t> on </a:t>
            </a:r>
            <a:r>
              <a:rPr lang="en-US" dirty="0" err="1">
                <a:cs typeface="Calibri"/>
              </a:rPr>
              <a:t>mõni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sotsiaalne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tervisetegur</a:t>
            </a:r>
            <a:r>
              <a:rPr lang="en-US" dirty="0">
                <a:cs typeface="Calibri"/>
              </a:rPr>
              <a:t> (</a:t>
            </a:r>
            <a:r>
              <a:rPr lang="en-US" b="1" dirty="0" err="1">
                <a:cs typeface="Calibri"/>
              </a:rPr>
              <a:t>haiglaravi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järgne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õlg</a:t>
            </a:r>
            <a:r>
              <a:rPr lang="en-US" dirty="0">
                <a:cs typeface="Calibri"/>
              </a:rPr>
              <a:t>)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b="1" dirty="0" err="1">
                <a:cs typeface="Calibri"/>
              </a:rPr>
              <a:t>Kontrollgrupp</a:t>
            </a:r>
            <a:r>
              <a:rPr lang="en-US" b="1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saadakse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juhuslikustamise</a:t>
            </a:r>
            <a:r>
              <a:rPr lang="en-US" dirty="0">
                <a:cs typeface="Calibri"/>
              </a:rPr>
              <a:t> teel. </a:t>
            </a:r>
            <a:r>
              <a:rPr lang="en-US" dirty="0" err="1">
                <a:cs typeface="Calibri"/>
              </a:rPr>
              <a:t>Patsientidele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rakendata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sekkumistegevusi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kuid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teostatakse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kõik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hindamised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samadel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ajaintervallide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järel</a:t>
            </a:r>
            <a:r>
              <a:rPr lang="en-US" dirty="0">
                <a:cs typeface="Calibri"/>
              </a:rPr>
              <a:t> (3 </a:t>
            </a:r>
            <a:r>
              <a:rPr lang="en-US" dirty="0" err="1">
                <a:cs typeface="Calibri"/>
              </a:rPr>
              <a:t>korda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uuringu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jooksul</a:t>
            </a:r>
            <a:r>
              <a:rPr lang="en-US" dirty="0">
                <a:cs typeface="Calibri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45953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01D67-FD5F-936C-369F-26CBB1BCA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Välistuskriteeriumid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9B16E-D3F2-A904-3F2B-692C746A1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cs typeface="Calibri"/>
              </a:rPr>
              <a:t>Pole </a:t>
            </a:r>
            <a:r>
              <a:rPr lang="en-US" dirty="0" err="1">
                <a:cs typeface="Calibri"/>
              </a:rPr>
              <a:t>võimeline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nõusolekuvormist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aru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saama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Pole </a:t>
            </a:r>
            <a:r>
              <a:rPr lang="en-US" dirty="0" err="1">
                <a:cs typeface="Calibri"/>
              </a:rPr>
              <a:t>nõus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uuringu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vältel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teostavate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toimingutega</a:t>
            </a:r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Aktiivne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kasvaja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või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pahaloomuline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kasvaja</a:t>
            </a:r>
            <a:r>
              <a:rPr lang="en-US" dirty="0">
                <a:cs typeface="Calibri"/>
              </a:rPr>
              <a:t>, mis on </a:t>
            </a:r>
            <a:r>
              <a:rPr lang="en-US" dirty="0" err="1">
                <a:cs typeface="Calibri"/>
              </a:rPr>
              <a:t>diagnoositud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viimase</a:t>
            </a:r>
            <a:r>
              <a:rPr lang="en-US" dirty="0">
                <a:cs typeface="Calibri"/>
              </a:rPr>
              <a:t> 3 </a:t>
            </a:r>
            <a:r>
              <a:rPr lang="en-US" dirty="0" err="1">
                <a:cs typeface="Calibri"/>
              </a:rPr>
              <a:t>aasta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jooksul</a:t>
            </a:r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Käesolevalt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aktiivne</a:t>
            </a:r>
            <a:r>
              <a:rPr lang="en-US" dirty="0">
                <a:cs typeface="Calibri"/>
              </a:rPr>
              <a:t> ja </a:t>
            </a:r>
            <a:r>
              <a:rPr lang="en-US" dirty="0" err="1">
                <a:cs typeface="Calibri"/>
              </a:rPr>
              <a:t>tõsine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progresseeruv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haigus</a:t>
            </a:r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Dementsus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või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kahtlus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sellele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On juba </a:t>
            </a:r>
            <a:r>
              <a:rPr lang="en-US" dirty="0" err="1">
                <a:cs typeface="Calibri"/>
              </a:rPr>
              <a:t>osalenud</a:t>
            </a:r>
            <a:r>
              <a:rPr lang="en-US" dirty="0">
                <a:cs typeface="Calibri"/>
              </a:rPr>
              <a:t> PAIK I </a:t>
            </a:r>
            <a:r>
              <a:rPr lang="en-US" dirty="0" err="1">
                <a:cs typeface="Calibri"/>
              </a:rPr>
              <a:t>pilootprojektis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koordinatsiooniprojektis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või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Maailmapanga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riskipatsiendi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pilootprojektis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GB" sz="2800" b="0" i="0" dirty="0">
                <a:solidFill>
                  <a:srgbClr val="000000"/>
                </a:solidFill>
                <a:effectLst/>
              </a:rPr>
              <a:t>E</a:t>
            </a:r>
            <a:r>
              <a:rPr lang="et-EE" sz="2800" b="0" i="0" dirty="0" err="1">
                <a:solidFill>
                  <a:srgbClr val="000000"/>
                </a:solidFill>
                <a:effectLst/>
              </a:rPr>
              <a:t>rakorraline</a:t>
            </a:r>
            <a:r>
              <a:rPr lang="et-EE" sz="2800" b="0" i="0" dirty="0">
                <a:solidFill>
                  <a:srgbClr val="000000"/>
                </a:solidFill>
                <a:effectLst/>
              </a:rPr>
              <a:t> hospitaliseerimine viimase 3 kuu jooksul (kogukonna õlg) 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7158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FFEDF-D99D-6F80-FC26-82659242B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Hinnatavad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tulemusnäitajad</a:t>
            </a:r>
            <a:endParaRPr lang="en-US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1CE8A-F062-F348-811E-453BA1BA0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b="1" dirty="0" err="1">
                <a:cs typeface="Calibri"/>
              </a:rPr>
              <a:t>Peamised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tulemusnäitajad</a:t>
            </a:r>
            <a:endParaRPr lang="en-US" b="1" dirty="0">
              <a:cs typeface="Calibri"/>
            </a:endParaRPr>
          </a:p>
          <a:p>
            <a:pPr marL="0" indent="0">
              <a:buNone/>
            </a:pPr>
            <a:r>
              <a:rPr lang="en-US" dirty="0" err="1">
                <a:cs typeface="Calibri"/>
              </a:rPr>
              <a:t>Haiglaravi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järgne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õlg</a:t>
            </a:r>
            <a:r>
              <a:rPr lang="en-US" dirty="0">
                <a:cs typeface="Calibri"/>
              </a:rPr>
              <a:t> – </a:t>
            </a:r>
            <a:r>
              <a:rPr lang="en-US" dirty="0" err="1">
                <a:cs typeface="Calibri"/>
              </a:rPr>
              <a:t>rehospitaliseerimised</a:t>
            </a:r>
            <a:r>
              <a:rPr lang="en-US" dirty="0">
                <a:cs typeface="Calibri"/>
              </a:rPr>
              <a:t> 90 </a:t>
            </a:r>
            <a:r>
              <a:rPr lang="en-US" dirty="0" err="1">
                <a:cs typeface="Calibri"/>
              </a:rPr>
              <a:t>päeva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jooksul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 err="1">
                <a:cs typeface="Calibri"/>
              </a:rPr>
              <a:t>Kogukonna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õlg</a:t>
            </a:r>
            <a:r>
              <a:rPr lang="en-US" dirty="0">
                <a:cs typeface="Calibri"/>
              </a:rPr>
              <a:t> – </a:t>
            </a:r>
            <a:r>
              <a:rPr lang="en-US" dirty="0" err="1">
                <a:cs typeface="Calibri"/>
              </a:rPr>
              <a:t>välditavad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erakorralised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hospitaliseerimised</a:t>
            </a:r>
            <a:r>
              <a:rPr lang="en-US" dirty="0">
                <a:cs typeface="Calibri"/>
              </a:rPr>
              <a:t> 12 </a:t>
            </a:r>
            <a:r>
              <a:rPr lang="en-US" dirty="0" err="1">
                <a:cs typeface="Calibri"/>
              </a:rPr>
              <a:t>kuu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jooksul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r>
              <a:rPr lang="en-US" b="1" dirty="0" err="1">
                <a:cs typeface="Calibri"/>
              </a:rPr>
              <a:t>Teisesed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tulemusnäitajad</a:t>
            </a:r>
            <a:endParaRPr lang="en-US" b="1" dirty="0">
              <a:cs typeface="Calibri"/>
            </a:endParaRPr>
          </a:p>
          <a:p>
            <a:pPr marL="0" indent="0">
              <a:buNone/>
            </a:pPr>
            <a:r>
              <a:rPr lang="en-US" dirty="0" err="1">
                <a:cs typeface="Calibri"/>
              </a:rPr>
              <a:t>Patsiendikogemus</a:t>
            </a:r>
            <a:r>
              <a:rPr lang="en-US" dirty="0">
                <a:cs typeface="Calibri"/>
              </a:rPr>
              <a:t> ja </a:t>
            </a:r>
            <a:r>
              <a:rPr lang="en-US" dirty="0" err="1">
                <a:cs typeface="Calibri"/>
              </a:rPr>
              <a:t>patsiendikesksus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 err="1">
                <a:cs typeface="Calibri"/>
              </a:rPr>
              <a:t>Tervisega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seotud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elukvaliteet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 err="1">
                <a:cs typeface="Calibri"/>
              </a:rPr>
              <a:t>Tervishoiuspetsialistide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kogemus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2658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D0385-437D-BBB1-33CB-7AE88BDA3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Hinnatavad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tulemid</a:t>
            </a:r>
            <a:r>
              <a:rPr lang="en-US" dirty="0">
                <a:cs typeface="Calibri Light"/>
              </a:rPr>
              <a:t> (2)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BCA13-3254-06FC-BE67-C2BEC5476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b="1" dirty="0" err="1">
                <a:cs typeface="Calibri"/>
              </a:rPr>
              <a:t>Uurimuslikud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tulemid</a:t>
            </a:r>
            <a:endParaRPr lang="en-US" b="1" dirty="0">
              <a:cs typeface="Calibri"/>
            </a:endParaRPr>
          </a:p>
          <a:p>
            <a:pPr marL="0" indent="0">
              <a:buNone/>
            </a:pPr>
            <a:r>
              <a:rPr lang="en-US" dirty="0" err="1">
                <a:cs typeface="Calibri"/>
              </a:rPr>
              <a:t>Välditavad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hospitaliseerimised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 err="1">
                <a:cs typeface="Calibri"/>
              </a:rPr>
              <a:t>Hospitaliseerimisel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hospitaliseerimise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raskus</a:t>
            </a:r>
            <a:r>
              <a:rPr lang="en-US" dirty="0">
                <a:cs typeface="Calibri"/>
              </a:rPr>
              <a:t> (GERALT </a:t>
            </a:r>
            <a:r>
              <a:rPr lang="en-US" dirty="0" err="1">
                <a:cs typeface="Calibri"/>
              </a:rPr>
              <a:t>indeks</a:t>
            </a:r>
            <a:r>
              <a:rPr lang="en-US" dirty="0">
                <a:cs typeface="Calibri"/>
              </a:rPr>
              <a:t>)</a:t>
            </a:r>
          </a:p>
          <a:p>
            <a:pPr marL="0" indent="0">
              <a:buNone/>
            </a:pPr>
            <a:r>
              <a:rPr lang="en-US" dirty="0" err="1">
                <a:cs typeface="Calibri"/>
              </a:rPr>
              <a:t>Kumulatiivsed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haiglapäevad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EMO </a:t>
            </a:r>
            <a:r>
              <a:rPr lang="en-US" dirty="0" err="1">
                <a:cs typeface="Calibri"/>
              </a:rPr>
              <a:t>visiidid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 err="1">
                <a:cs typeface="Calibri"/>
              </a:rPr>
              <a:t>Ravimsoostumus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 err="1">
                <a:cs typeface="Calibri"/>
              </a:rPr>
              <a:t>Suremus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 err="1">
                <a:cs typeface="Calibri"/>
              </a:rPr>
              <a:t>Ressursside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jaotuvus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 err="1">
                <a:cs typeface="Calibri"/>
              </a:rPr>
              <a:t>Rahaline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kulud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ning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nende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struktuur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7714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B8376-DBF8-A483-B8A3-455035735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E" dirty="0"/>
              <a:t>Uuringu partnerid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4B461-0084-FFC1-30DE-1E01CD426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EE" dirty="0"/>
              <a:t>Viljandi haigla</a:t>
            </a:r>
          </a:p>
          <a:p>
            <a:r>
              <a:rPr lang="en-EE" dirty="0"/>
              <a:t>Valga haigla</a:t>
            </a:r>
          </a:p>
          <a:p>
            <a:r>
              <a:rPr lang="en-EE" dirty="0"/>
              <a:t>Kuressaare haigla</a:t>
            </a:r>
          </a:p>
          <a:p>
            <a:r>
              <a:rPr lang="en-EE" dirty="0"/>
              <a:t>Viljandi </a:t>
            </a:r>
            <a:r>
              <a:rPr lang="en-US" dirty="0" err="1"/>
              <a:t>maakonna</a:t>
            </a:r>
            <a:r>
              <a:rPr lang="en-US" dirty="0"/>
              <a:t> </a:t>
            </a:r>
            <a:r>
              <a:rPr lang="en-US" dirty="0" err="1"/>
              <a:t>omavalitsused</a:t>
            </a:r>
            <a:endParaRPr lang="en-EE" dirty="0"/>
          </a:p>
          <a:p>
            <a:r>
              <a:rPr lang="en-GB" dirty="0"/>
              <a:t>Viljandi </a:t>
            </a:r>
            <a:r>
              <a:rPr lang="en-GB" dirty="0" err="1"/>
              <a:t>maakonna</a:t>
            </a:r>
            <a:r>
              <a:rPr lang="en-GB" dirty="0"/>
              <a:t> </a:t>
            </a:r>
            <a:r>
              <a:rPr lang="en-GB" dirty="0" err="1"/>
              <a:t>perearstid</a:t>
            </a:r>
            <a:r>
              <a:rPr lang="en-GB" dirty="0"/>
              <a:t>: Priit Ginter, Aureli Erm, Anneli </a:t>
            </a:r>
            <a:r>
              <a:rPr lang="en-GB" dirty="0" err="1"/>
              <a:t>Poola</a:t>
            </a:r>
            <a:r>
              <a:rPr lang="en-GB" dirty="0"/>
              <a:t>, Marje </a:t>
            </a:r>
            <a:r>
              <a:rPr lang="en-GB" dirty="0" err="1"/>
              <a:t>Metsur</a:t>
            </a:r>
            <a:r>
              <a:rPr lang="en-GB" dirty="0"/>
              <a:t>-Bensel, Ülle Vardja, Henn Sepp, Anneli Ots, Margit </a:t>
            </a:r>
            <a:r>
              <a:rPr lang="en-GB" dirty="0" err="1"/>
              <a:t>Kivaste</a:t>
            </a:r>
            <a:r>
              <a:rPr lang="en-GB" dirty="0"/>
              <a:t>, Kadri-Ann </a:t>
            </a:r>
            <a:r>
              <a:rPr lang="en-GB" dirty="0" err="1"/>
              <a:t>Prass</a:t>
            </a:r>
            <a:r>
              <a:rPr lang="en-GB"/>
              <a:t> </a:t>
            </a:r>
            <a:r>
              <a:rPr lang="en-EE"/>
              <a:t>Eesti </a:t>
            </a:r>
            <a:r>
              <a:rPr lang="en-EE" dirty="0"/>
              <a:t>Tervisekassa</a:t>
            </a:r>
          </a:p>
          <a:p>
            <a:r>
              <a:rPr lang="en-GB" dirty="0"/>
              <a:t>Hospital </a:t>
            </a:r>
            <a:r>
              <a:rPr lang="en-GB" dirty="0" err="1"/>
              <a:t>Clínic</a:t>
            </a:r>
            <a:r>
              <a:rPr lang="en-GB" dirty="0"/>
              <a:t> de Barcelona (Barcelona </a:t>
            </a:r>
            <a:r>
              <a:rPr lang="en-GB" dirty="0" err="1"/>
              <a:t>ülikoolihaigla</a:t>
            </a:r>
            <a:r>
              <a:rPr lang="en-GB" dirty="0"/>
              <a:t>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9597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92D45-3B22-4ECA-867B-4D3835BE3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11CC5-BD44-4A2B-B4B8-C8ABCE067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err="1"/>
              <a:t>Täname</a:t>
            </a:r>
            <a:r>
              <a:rPr lang="en-US" sz="6000" b="1"/>
              <a:t>!</a:t>
            </a:r>
            <a:endParaRPr lang="et-EE" sz="6000" b="1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B21F395-CBCF-41C8-9FDE-39652F780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07589" cy="68951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4E1C09-D031-44D6-8088-F1A356E739BA}"/>
              </a:ext>
            </a:extLst>
          </p:cNvPr>
          <p:cNvSpPr txBox="1"/>
          <p:nvPr/>
        </p:nvSpPr>
        <p:spPr>
          <a:xfrm>
            <a:off x="3181815" y="2094571"/>
            <a:ext cx="4899102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i="1" dirty="0" err="1">
                <a:solidFill>
                  <a:schemeClr val="accent1">
                    <a:lumMod val="75000"/>
                  </a:schemeClr>
                </a:solidFill>
                <a:latin typeface="Times"/>
                <a:cs typeface="Times"/>
              </a:rPr>
              <a:t>Tänan</a:t>
            </a:r>
            <a:r>
              <a:rPr lang="en-US" sz="4000" b="1" i="1" dirty="0">
                <a:solidFill>
                  <a:schemeClr val="accent1">
                    <a:lumMod val="75000"/>
                  </a:schemeClr>
                </a:solidFill>
                <a:latin typeface="Times"/>
                <a:cs typeface="Times"/>
              </a:rPr>
              <a:t> </a:t>
            </a:r>
            <a:r>
              <a:rPr lang="en-US" sz="4000" b="1" i="1" dirty="0" err="1">
                <a:solidFill>
                  <a:schemeClr val="accent1">
                    <a:lumMod val="75000"/>
                  </a:schemeClr>
                </a:solidFill>
                <a:latin typeface="Times"/>
                <a:cs typeface="Times"/>
              </a:rPr>
              <a:t>kuulamast</a:t>
            </a:r>
            <a:endParaRPr lang="en-US" sz="4000" b="1" i="1" dirty="0">
              <a:solidFill>
                <a:schemeClr val="accent1">
                  <a:lumMod val="75000"/>
                </a:schemeClr>
              </a:solidFill>
              <a:latin typeface="Times"/>
              <a:cs typeface="Times"/>
            </a:endParaRPr>
          </a:p>
          <a:p>
            <a:r>
              <a:rPr lang="en-US" sz="4000" b="1" i="1" dirty="0" err="1">
                <a:solidFill>
                  <a:schemeClr val="accent1">
                    <a:lumMod val="75000"/>
                  </a:schemeClr>
                </a:solidFill>
                <a:latin typeface="Times"/>
                <a:cs typeface="Times"/>
              </a:rPr>
              <a:t>olge</a:t>
            </a:r>
            <a:r>
              <a:rPr lang="en-US" sz="4000" b="1" i="1" dirty="0">
                <a:solidFill>
                  <a:schemeClr val="accent1">
                    <a:lumMod val="75000"/>
                  </a:schemeClr>
                </a:solidFill>
                <a:latin typeface="Times"/>
                <a:cs typeface="Times"/>
              </a:rPr>
              <a:t> </a:t>
            </a:r>
            <a:r>
              <a:rPr lang="en-US" sz="4000" b="1" i="1" dirty="0" err="1">
                <a:solidFill>
                  <a:schemeClr val="accent1">
                    <a:lumMod val="75000"/>
                  </a:schemeClr>
                </a:solidFill>
                <a:latin typeface="Times"/>
                <a:cs typeface="Times"/>
              </a:rPr>
              <a:t>hoitud</a:t>
            </a:r>
            <a:r>
              <a:rPr lang="en-US" sz="4000" b="1" i="1" dirty="0">
                <a:solidFill>
                  <a:schemeClr val="accent1">
                    <a:lumMod val="75000"/>
                  </a:schemeClr>
                </a:solidFill>
                <a:latin typeface="Times"/>
                <a:cs typeface="Times"/>
              </a:rPr>
              <a:t>!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5153AFD8-87E1-446E-9EE8-9A553A340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747161" y="1564515"/>
            <a:ext cx="27432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160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A8C0C60A-049F-8103-C59A-1A7A5FDAA8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085" t="28204" r="37168" b="31476"/>
          <a:stretch/>
        </p:blipFill>
        <p:spPr>
          <a:xfrm>
            <a:off x="1005248" y="757250"/>
            <a:ext cx="4459470" cy="4540981"/>
          </a:xfrm>
          <a:prstGeom prst="rect">
            <a:avLst/>
          </a:prstGeom>
        </p:spPr>
      </p:pic>
      <p:sp>
        <p:nvSpPr>
          <p:cNvPr id="8" name="CasellaDiTesto 3">
            <a:extLst>
              <a:ext uri="{FF2B5EF4-FFF2-40B4-BE49-F238E27FC236}">
                <a16:creationId xmlns:a16="http://schemas.microsoft.com/office/drawing/2014/main" id="{66E518CE-28B3-42D9-B375-4AFF654D8A0D}"/>
              </a:ext>
            </a:extLst>
          </p:cNvPr>
          <p:cNvSpPr txBox="1"/>
          <p:nvPr/>
        </p:nvSpPr>
        <p:spPr>
          <a:xfrm>
            <a:off x="3043560" y="3725470"/>
            <a:ext cx="1341193" cy="5232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800" b="1" dirty="0"/>
              <a:t>50%</a:t>
            </a:r>
          </a:p>
        </p:txBody>
      </p:sp>
      <p:sp>
        <p:nvSpPr>
          <p:cNvPr id="9" name="Rettangolo arrotondato 15">
            <a:extLst>
              <a:ext uri="{FF2B5EF4-FFF2-40B4-BE49-F238E27FC236}">
                <a16:creationId xmlns:a16="http://schemas.microsoft.com/office/drawing/2014/main" id="{1DBB0FCC-CE03-77B3-AFBF-25BE404B9938}"/>
              </a:ext>
            </a:extLst>
          </p:cNvPr>
          <p:cNvSpPr/>
          <p:nvPr/>
        </p:nvSpPr>
        <p:spPr>
          <a:xfrm>
            <a:off x="5464719" y="3725470"/>
            <a:ext cx="2435291" cy="24849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100" b="1" dirty="0">
                <a:solidFill>
                  <a:schemeClr val="tx1"/>
                </a:solidFill>
              </a:rPr>
              <a:t>Very low risk</a:t>
            </a:r>
          </a:p>
        </p:txBody>
      </p:sp>
      <p:sp>
        <p:nvSpPr>
          <p:cNvPr id="10" name="Rettangolo arrotondato 16">
            <a:extLst>
              <a:ext uri="{FF2B5EF4-FFF2-40B4-BE49-F238E27FC236}">
                <a16:creationId xmlns:a16="http://schemas.microsoft.com/office/drawing/2014/main" id="{5A2AE32B-4972-A040-CBA0-43C35C281526}"/>
              </a:ext>
            </a:extLst>
          </p:cNvPr>
          <p:cNvSpPr/>
          <p:nvPr/>
        </p:nvSpPr>
        <p:spPr>
          <a:xfrm>
            <a:off x="5455387" y="2744072"/>
            <a:ext cx="2444623" cy="23307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100" b="1" dirty="0">
                <a:solidFill>
                  <a:schemeClr val="tx1"/>
                </a:solidFill>
              </a:rPr>
              <a:t>Low risk 1,0</a:t>
            </a:r>
          </a:p>
        </p:txBody>
      </p:sp>
      <p:sp>
        <p:nvSpPr>
          <p:cNvPr id="11" name="Rettangolo arrotondato 17">
            <a:extLst>
              <a:ext uri="{FF2B5EF4-FFF2-40B4-BE49-F238E27FC236}">
                <a16:creationId xmlns:a16="http://schemas.microsoft.com/office/drawing/2014/main" id="{5D83C27F-9CAB-99FF-68E4-0E33266D2C09}"/>
              </a:ext>
            </a:extLst>
          </p:cNvPr>
          <p:cNvSpPr/>
          <p:nvPr/>
        </p:nvSpPr>
        <p:spPr>
          <a:xfrm>
            <a:off x="5456256" y="1842670"/>
            <a:ext cx="2453086" cy="21724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100" b="1" dirty="0">
                <a:solidFill>
                  <a:schemeClr val="tx1"/>
                </a:solidFill>
              </a:rPr>
              <a:t>Moderate risk: 2,3</a:t>
            </a:r>
          </a:p>
        </p:txBody>
      </p:sp>
      <p:sp>
        <p:nvSpPr>
          <p:cNvPr id="12" name="Rettangolo arrotondato 18">
            <a:extLst>
              <a:ext uri="{FF2B5EF4-FFF2-40B4-BE49-F238E27FC236}">
                <a16:creationId xmlns:a16="http://schemas.microsoft.com/office/drawing/2014/main" id="{6D59E064-0A4F-E638-56F5-9E99C877C004}"/>
              </a:ext>
            </a:extLst>
          </p:cNvPr>
          <p:cNvSpPr/>
          <p:nvPr/>
        </p:nvSpPr>
        <p:spPr>
          <a:xfrm>
            <a:off x="5446060" y="1280470"/>
            <a:ext cx="2444622" cy="21724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100" b="1" dirty="0">
                <a:solidFill>
                  <a:schemeClr val="tx1"/>
                </a:solidFill>
              </a:rPr>
              <a:t>High risk: 3,6 </a:t>
            </a:r>
          </a:p>
        </p:txBody>
      </p:sp>
      <p:sp>
        <p:nvSpPr>
          <p:cNvPr id="13" name="Rettangolo arrotondato 19">
            <a:extLst>
              <a:ext uri="{FF2B5EF4-FFF2-40B4-BE49-F238E27FC236}">
                <a16:creationId xmlns:a16="http://schemas.microsoft.com/office/drawing/2014/main" id="{FD5EC28C-3B16-F1C8-82FB-0BF0A45C311D}"/>
              </a:ext>
            </a:extLst>
          </p:cNvPr>
          <p:cNvSpPr/>
          <p:nvPr/>
        </p:nvSpPr>
        <p:spPr>
          <a:xfrm>
            <a:off x="5455387" y="959034"/>
            <a:ext cx="1950098" cy="18622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100" b="1" dirty="0">
                <a:solidFill>
                  <a:schemeClr val="tx1"/>
                </a:solidFill>
              </a:rPr>
              <a:t>Very high risk: 4,9</a:t>
            </a:r>
          </a:p>
        </p:txBody>
      </p:sp>
      <p:sp>
        <p:nvSpPr>
          <p:cNvPr id="14" name="CasellaDiTesto 20">
            <a:extLst>
              <a:ext uri="{FF2B5EF4-FFF2-40B4-BE49-F238E27FC236}">
                <a16:creationId xmlns:a16="http://schemas.microsoft.com/office/drawing/2014/main" id="{66E518CE-28B3-42D9-B375-4AFF654D8A0D}"/>
              </a:ext>
            </a:extLst>
          </p:cNvPr>
          <p:cNvSpPr txBox="1"/>
          <p:nvPr/>
        </p:nvSpPr>
        <p:spPr>
          <a:xfrm>
            <a:off x="3018713" y="2609311"/>
            <a:ext cx="1341193" cy="5232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800" b="1" dirty="0"/>
              <a:t>30%</a:t>
            </a:r>
          </a:p>
        </p:txBody>
      </p:sp>
      <p:sp>
        <p:nvSpPr>
          <p:cNvPr id="15" name="CasellaDiTesto 21">
            <a:extLst>
              <a:ext uri="{FF2B5EF4-FFF2-40B4-BE49-F238E27FC236}">
                <a16:creationId xmlns:a16="http://schemas.microsoft.com/office/drawing/2014/main" id="{66E518CE-28B3-42D9-B375-4AFF654D8A0D}"/>
              </a:ext>
            </a:extLst>
          </p:cNvPr>
          <p:cNvSpPr txBox="1"/>
          <p:nvPr/>
        </p:nvSpPr>
        <p:spPr>
          <a:xfrm>
            <a:off x="3125856" y="1672704"/>
            <a:ext cx="1176603" cy="5232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800" b="1" dirty="0"/>
              <a:t>15%</a:t>
            </a:r>
          </a:p>
        </p:txBody>
      </p:sp>
      <p:sp>
        <p:nvSpPr>
          <p:cNvPr id="16" name="CasellaDiTesto 22">
            <a:extLst>
              <a:ext uri="{FF2B5EF4-FFF2-40B4-BE49-F238E27FC236}">
                <a16:creationId xmlns:a16="http://schemas.microsoft.com/office/drawing/2014/main" id="{66E518CE-28B3-42D9-B375-4AFF654D8A0D}"/>
              </a:ext>
            </a:extLst>
          </p:cNvPr>
          <p:cNvSpPr txBox="1"/>
          <p:nvPr/>
        </p:nvSpPr>
        <p:spPr>
          <a:xfrm>
            <a:off x="3182220" y="1191767"/>
            <a:ext cx="1341193" cy="5232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800" b="1" dirty="0"/>
              <a:t>4%</a:t>
            </a:r>
          </a:p>
        </p:txBody>
      </p:sp>
      <p:sp>
        <p:nvSpPr>
          <p:cNvPr id="17" name="CasellaDiTesto 23">
            <a:extLst>
              <a:ext uri="{FF2B5EF4-FFF2-40B4-BE49-F238E27FC236}">
                <a16:creationId xmlns:a16="http://schemas.microsoft.com/office/drawing/2014/main" id="{66E518CE-28B3-42D9-B375-4AFF654D8A0D}"/>
              </a:ext>
            </a:extLst>
          </p:cNvPr>
          <p:cNvSpPr txBox="1"/>
          <p:nvPr/>
        </p:nvSpPr>
        <p:spPr>
          <a:xfrm>
            <a:off x="3216324" y="757250"/>
            <a:ext cx="636493" cy="5232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800" b="1" dirty="0"/>
              <a:t>1%</a:t>
            </a:r>
          </a:p>
        </p:txBody>
      </p:sp>
      <p:pic>
        <p:nvPicPr>
          <p:cNvPr id="48" name="Picture 2">
            <a:extLst>
              <a:ext uri="{FF2B5EF4-FFF2-40B4-BE49-F238E27FC236}">
                <a16:creationId xmlns:a16="http://schemas.microsoft.com/office/drawing/2014/main" id="{4D65862A-4024-6F4E-0170-F10EE3B97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5723385"/>
            <a:ext cx="4721225" cy="96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426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3E69B-1E36-43D6-9C3C-4D9F5244B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PAIK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teenus</a:t>
            </a:r>
            <a:endParaRPr lang="et-EE" sz="4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Diagram&#10;&#10;Description automatically generated">
            <a:extLst>
              <a:ext uri="{FF2B5EF4-FFF2-40B4-BE49-F238E27FC236}">
                <a16:creationId xmlns:a16="http://schemas.microsoft.com/office/drawing/2014/main" id="{B56DC9EB-FE29-438E-8B20-4207B6632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293" y="1874109"/>
            <a:ext cx="8263556" cy="408944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F66D704-F9BA-40C7-9247-46693223FED9}"/>
              </a:ext>
            </a:extLst>
          </p:cNvPr>
          <p:cNvSpPr/>
          <p:nvPr/>
        </p:nvSpPr>
        <p:spPr>
          <a:xfrm>
            <a:off x="838200" y="1451429"/>
            <a:ext cx="4532086" cy="1799771"/>
          </a:xfrm>
          <a:prstGeom prst="roundRect">
            <a:avLst/>
          </a:prstGeom>
          <a:solidFill>
            <a:srgbClr val="E7E200">
              <a:alpha val="27000"/>
            </a:srgbClr>
          </a:solidFill>
          <a:ln>
            <a:solidFill>
              <a:srgbClr val="91CF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C1E94E-FFBF-C84A-833A-32BA7BB4AA99}"/>
              </a:ext>
            </a:extLst>
          </p:cNvPr>
          <p:cNvSpPr txBox="1"/>
          <p:nvPr/>
        </p:nvSpPr>
        <p:spPr>
          <a:xfrm>
            <a:off x="990600" y="1451429"/>
            <a:ext cx="2505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Märkamine</a:t>
            </a:r>
            <a:r>
              <a:rPr lang="en-US" dirty="0"/>
              <a:t> ja </a:t>
            </a:r>
            <a:r>
              <a:rPr lang="en-US" dirty="0" err="1"/>
              <a:t>sõelumine</a:t>
            </a:r>
            <a:endParaRPr lang="en-US" dirty="0"/>
          </a:p>
        </p:txBody>
      </p:sp>
      <p:sp>
        <p:nvSpPr>
          <p:cNvPr id="7" name="Rectangle: Rounded Corners 2">
            <a:extLst>
              <a:ext uri="{FF2B5EF4-FFF2-40B4-BE49-F238E27FC236}">
                <a16:creationId xmlns:a16="http://schemas.microsoft.com/office/drawing/2014/main" id="{8E0AD78B-5E0F-1D4A-BA29-64759540B20A}"/>
              </a:ext>
            </a:extLst>
          </p:cNvPr>
          <p:cNvSpPr/>
          <p:nvPr/>
        </p:nvSpPr>
        <p:spPr>
          <a:xfrm>
            <a:off x="838200" y="3327743"/>
            <a:ext cx="7505700" cy="3250857"/>
          </a:xfrm>
          <a:prstGeom prst="roundRect">
            <a:avLst/>
          </a:prstGeom>
          <a:solidFill>
            <a:srgbClr val="E7E2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F3D0DA-8052-E242-90C6-9C2B9FC41DA1}"/>
              </a:ext>
            </a:extLst>
          </p:cNvPr>
          <p:cNvSpPr txBox="1"/>
          <p:nvPr/>
        </p:nvSpPr>
        <p:spPr>
          <a:xfrm>
            <a:off x="1168400" y="6039887"/>
            <a:ext cx="1643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Esmategevused</a:t>
            </a:r>
            <a:endParaRPr lang="en-US" dirty="0"/>
          </a:p>
        </p:txBody>
      </p:sp>
      <p:sp>
        <p:nvSpPr>
          <p:cNvPr id="10" name="Rectangle: Rounded Corners 2">
            <a:extLst>
              <a:ext uri="{FF2B5EF4-FFF2-40B4-BE49-F238E27FC236}">
                <a16:creationId xmlns:a16="http://schemas.microsoft.com/office/drawing/2014/main" id="{74DF1D55-D570-7B44-BC05-38EC0F7722F4}"/>
              </a:ext>
            </a:extLst>
          </p:cNvPr>
          <p:cNvSpPr/>
          <p:nvPr/>
        </p:nvSpPr>
        <p:spPr>
          <a:xfrm>
            <a:off x="8445500" y="3327743"/>
            <a:ext cx="3606800" cy="3250857"/>
          </a:xfrm>
          <a:prstGeom prst="roundRect">
            <a:avLst/>
          </a:prstGeom>
          <a:solidFill>
            <a:srgbClr val="F6AA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E05553-4551-C045-A353-A59B01D46AEA}"/>
              </a:ext>
            </a:extLst>
          </p:cNvPr>
          <p:cNvSpPr txBox="1"/>
          <p:nvPr/>
        </p:nvSpPr>
        <p:spPr>
          <a:xfrm>
            <a:off x="10248900" y="6209268"/>
            <a:ext cx="1631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Jätkutegevused</a:t>
            </a:r>
            <a:endParaRPr lang="en-US" dirty="0"/>
          </a:p>
        </p:txBody>
      </p:sp>
      <p:sp>
        <p:nvSpPr>
          <p:cNvPr id="5" name="Terminator 4">
            <a:extLst>
              <a:ext uri="{FF2B5EF4-FFF2-40B4-BE49-F238E27FC236}">
                <a16:creationId xmlns:a16="http://schemas.microsoft.com/office/drawing/2014/main" id="{9537CD4A-1E5F-1544-B1D4-E21844DA446B}"/>
              </a:ext>
            </a:extLst>
          </p:cNvPr>
          <p:cNvSpPr/>
          <p:nvPr/>
        </p:nvSpPr>
        <p:spPr>
          <a:xfrm>
            <a:off x="10041157" y="3879878"/>
            <a:ext cx="1084042" cy="615091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12" name="Terminator 11">
            <a:extLst>
              <a:ext uri="{FF2B5EF4-FFF2-40B4-BE49-F238E27FC236}">
                <a16:creationId xmlns:a16="http://schemas.microsoft.com/office/drawing/2014/main" id="{D750F8BF-EA40-1B45-B9D3-541B20CD3660}"/>
              </a:ext>
            </a:extLst>
          </p:cNvPr>
          <p:cNvSpPr/>
          <p:nvPr/>
        </p:nvSpPr>
        <p:spPr>
          <a:xfrm>
            <a:off x="10401299" y="4468104"/>
            <a:ext cx="1447800" cy="615091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Kohtumised</a:t>
            </a:r>
            <a:endParaRPr lang="en-US" dirty="0"/>
          </a:p>
        </p:txBody>
      </p:sp>
      <p:sp>
        <p:nvSpPr>
          <p:cNvPr id="13" name="Terminator 12">
            <a:extLst>
              <a:ext uri="{FF2B5EF4-FFF2-40B4-BE49-F238E27FC236}">
                <a16:creationId xmlns:a16="http://schemas.microsoft.com/office/drawing/2014/main" id="{723DCF3A-89E9-C444-B552-FE0693F9ADBD}"/>
              </a:ext>
            </a:extLst>
          </p:cNvPr>
          <p:cNvSpPr/>
          <p:nvPr/>
        </p:nvSpPr>
        <p:spPr>
          <a:xfrm>
            <a:off x="10023574" y="5038223"/>
            <a:ext cx="1447800" cy="615091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Tagasiside</a:t>
            </a:r>
            <a:endParaRPr lang="en-US" dirty="0"/>
          </a:p>
        </p:txBody>
      </p:sp>
      <p:sp>
        <p:nvSpPr>
          <p:cNvPr id="14" name="Terminator 13">
            <a:extLst>
              <a:ext uri="{FF2B5EF4-FFF2-40B4-BE49-F238E27FC236}">
                <a16:creationId xmlns:a16="http://schemas.microsoft.com/office/drawing/2014/main" id="{50FBBEC2-2AFF-E346-B428-D817E46C17F6}"/>
              </a:ext>
            </a:extLst>
          </p:cNvPr>
          <p:cNvSpPr/>
          <p:nvPr/>
        </p:nvSpPr>
        <p:spPr>
          <a:xfrm>
            <a:off x="8823225" y="5500866"/>
            <a:ext cx="1447800" cy="615091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...</a:t>
            </a:r>
          </a:p>
        </p:txBody>
      </p:sp>
      <p:pic>
        <p:nvPicPr>
          <p:cNvPr id="15" name="Immagine 5">
            <a:extLst>
              <a:ext uri="{FF2B5EF4-FFF2-40B4-BE49-F238E27FC236}">
                <a16:creationId xmlns:a16="http://schemas.microsoft.com/office/drawing/2014/main" id="{16519287-D9EA-BAAC-F64A-7B66361FEE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085" t="28204" r="37168" b="31476"/>
          <a:stretch/>
        </p:blipFill>
        <p:spPr>
          <a:xfrm>
            <a:off x="9715747" y="485339"/>
            <a:ext cx="1638052" cy="1667992"/>
          </a:xfrm>
          <a:prstGeom prst="rect">
            <a:avLst/>
          </a:prstGeom>
        </p:spPr>
      </p:pic>
      <p:sp>
        <p:nvSpPr>
          <p:cNvPr id="17" name="CasellaDiTesto 22">
            <a:extLst>
              <a:ext uri="{FF2B5EF4-FFF2-40B4-BE49-F238E27FC236}">
                <a16:creationId xmlns:a16="http://schemas.microsoft.com/office/drawing/2014/main" id="{3E92534D-A34C-2261-5327-A71CE6ED024A}"/>
              </a:ext>
            </a:extLst>
          </p:cNvPr>
          <p:cNvSpPr txBox="1"/>
          <p:nvPr/>
        </p:nvSpPr>
        <p:spPr>
          <a:xfrm>
            <a:off x="10610851" y="617685"/>
            <a:ext cx="495299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200" b="1" dirty="0"/>
              <a:t>4%</a:t>
            </a:r>
          </a:p>
        </p:txBody>
      </p:sp>
      <p:sp>
        <p:nvSpPr>
          <p:cNvPr id="19" name="CasellaDiTesto 21">
            <a:extLst>
              <a:ext uri="{FF2B5EF4-FFF2-40B4-BE49-F238E27FC236}">
                <a16:creationId xmlns:a16="http://schemas.microsoft.com/office/drawing/2014/main" id="{00F9AF6E-316D-111D-5A79-5F2B35B4BFF0}"/>
              </a:ext>
            </a:extLst>
          </p:cNvPr>
          <p:cNvSpPr txBox="1"/>
          <p:nvPr/>
        </p:nvSpPr>
        <p:spPr>
          <a:xfrm>
            <a:off x="10722320" y="821221"/>
            <a:ext cx="1015309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200" b="1" dirty="0"/>
              <a:t>15%</a:t>
            </a:r>
          </a:p>
        </p:txBody>
      </p:sp>
    </p:spTree>
    <p:extLst>
      <p:ext uri="{BB962C8B-B14F-4D97-AF65-F5344CB8AC3E}">
        <p14:creationId xmlns:p14="http://schemas.microsoft.com/office/powerpoint/2010/main" val="3986822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62A7628C-9022-A548-8928-1F3123216987}"/>
              </a:ext>
            </a:extLst>
          </p:cNvPr>
          <p:cNvSpPr/>
          <p:nvPr/>
        </p:nvSpPr>
        <p:spPr>
          <a:xfrm>
            <a:off x="1174749" y="2280079"/>
            <a:ext cx="6972300" cy="4127157"/>
          </a:xfrm>
          <a:prstGeom prst="round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887CC0-8633-45D8-91EF-68FABE883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Terviseplaan</a:t>
            </a:r>
            <a:endParaRPr lang="et-EE" sz="4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3B37C-0391-4D06-8BCF-74E8F2B1B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7963" y="2519706"/>
            <a:ext cx="5885873" cy="379571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t-EE" sz="2400" dirty="0">
                <a:latin typeface="Times"/>
                <a:cs typeface="Times"/>
              </a:rPr>
              <a:t>patsiendi eesmärgid </a:t>
            </a:r>
          </a:p>
          <a:p>
            <a:r>
              <a:rPr lang="et-EE" sz="2400" dirty="0">
                <a:latin typeface="Times"/>
                <a:cs typeface="Times"/>
              </a:rPr>
              <a:t>raviskeem </a:t>
            </a:r>
          </a:p>
          <a:p>
            <a:r>
              <a:rPr lang="et-EE" sz="2400" dirty="0">
                <a:latin typeface="Times"/>
                <a:cs typeface="Times"/>
              </a:rPr>
              <a:t>diagnoosid</a:t>
            </a:r>
          </a:p>
          <a:p>
            <a:r>
              <a:rPr lang="et-EE" sz="2400" dirty="0">
                <a:latin typeface="Times"/>
                <a:cs typeface="Times"/>
              </a:rPr>
              <a:t>tervisenäitajate jälgimise plaan</a:t>
            </a:r>
          </a:p>
          <a:p>
            <a:r>
              <a:rPr lang="et-EE" sz="2400" dirty="0">
                <a:latin typeface="Times"/>
                <a:cs typeface="Times"/>
              </a:rPr>
              <a:t>algoritm terviseseisundi halvenemise puhuks</a:t>
            </a:r>
          </a:p>
          <a:p>
            <a:r>
              <a:rPr lang="et-EE" sz="2400" dirty="0">
                <a:latin typeface="Times"/>
                <a:cs typeface="Times"/>
              </a:rPr>
              <a:t>tulevased analüüsid, uuringud, visiidid</a:t>
            </a:r>
          </a:p>
          <a:p>
            <a:r>
              <a:rPr lang="et-EE" sz="2400" dirty="0">
                <a:latin typeface="Times"/>
                <a:cs typeface="Times"/>
              </a:rPr>
              <a:t>elustiilisoovitused</a:t>
            </a:r>
          </a:p>
          <a:p>
            <a:r>
              <a:rPr lang="et-EE" sz="2400" dirty="0">
                <a:latin typeface="Times"/>
                <a:cs typeface="Times"/>
              </a:rPr>
              <a:t>olulised kontaktid</a:t>
            </a:r>
          </a:p>
          <a:p>
            <a:endParaRPr lang="et-EE" sz="2400" dirty="0">
              <a:latin typeface="Times"/>
              <a:cs typeface="Time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61A229-83CE-684E-9D5A-FED96A9BF8EC}"/>
              </a:ext>
            </a:extLst>
          </p:cNvPr>
          <p:cNvSpPr txBox="1"/>
          <p:nvPr/>
        </p:nvSpPr>
        <p:spPr>
          <a:xfrm>
            <a:off x="838200" y="1560917"/>
            <a:ext cx="91313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>
                <a:latin typeface="Times" pitchFamily="2" charset="0"/>
                <a:cs typeface="Times"/>
              </a:rPr>
              <a:t>Lühike, ülevaatlik ja patsiendile või tema lähedastele arusaadav</a:t>
            </a:r>
            <a:r>
              <a:rPr lang="en-US" sz="2400" dirty="0">
                <a:latin typeface="Times" pitchFamily="2" charset="0"/>
                <a:cs typeface="Calibri" panose="020F0502020204030204"/>
              </a:rPr>
              <a:t>:</a:t>
            </a:r>
            <a:endParaRPr lang="et-EE" sz="2400" u="sng" dirty="0">
              <a:latin typeface="Times" pitchFamily="2" charset="0"/>
              <a:cs typeface="Time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888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E7E9C-47A6-4926-BCD4-96FC94FE8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62782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Teenuse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sihtgrupp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ja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sõelumiskriteeriumid</a:t>
            </a:r>
            <a:endParaRPr lang="et-EE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41AAC-E37A-4D46-A378-D2F70C79A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25" y="1032387"/>
            <a:ext cx="11788175" cy="138006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sz="2600" dirty="0">
                <a:latin typeface="Times"/>
                <a:cs typeface="Times"/>
              </a:rPr>
              <a:t>Viljandi </a:t>
            </a:r>
            <a:r>
              <a:rPr lang="en-US" sz="2600" dirty="0" err="1">
                <a:latin typeface="Times"/>
                <a:cs typeface="Times"/>
              </a:rPr>
              <a:t>maakonna</a:t>
            </a:r>
            <a:r>
              <a:rPr lang="en-US" sz="2600" dirty="0">
                <a:latin typeface="Times"/>
                <a:cs typeface="Times"/>
              </a:rPr>
              <a:t> </a:t>
            </a:r>
            <a:r>
              <a:rPr lang="en-US" sz="2600" dirty="0" err="1">
                <a:latin typeface="Times"/>
                <a:cs typeface="Times"/>
              </a:rPr>
              <a:t>inimesed</a:t>
            </a:r>
            <a:r>
              <a:rPr lang="en-US" sz="2600" dirty="0">
                <a:latin typeface="Times"/>
                <a:cs typeface="Times"/>
              </a:rPr>
              <a:t>, </a:t>
            </a:r>
            <a:r>
              <a:rPr lang="en-US" sz="2600" dirty="0" err="1">
                <a:latin typeface="Times"/>
                <a:cs typeface="Times"/>
              </a:rPr>
              <a:t>kellel</a:t>
            </a:r>
            <a:r>
              <a:rPr lang="en-US" sz="2600" dirty="0">
                <a:latin typeface="Times"/>
                <a:cs typeface="Times"/>
              </a:rPr>
              <a:t> </a:t>
            </a:r>
            <a:r>
              <a:rPr lang="en-US" sz="2600" dirty="0" err="1">
                <a:latin typeface="Times"/>
                <a:cs typeface="Times"/>
              </a:rPr>
              <a:t>puuduvad</a:t>
            </a:r>
            <a:r>
              <a:rPr lang="en-US" sz="2600" dirty="0">
                <a:latin typeface="Times"/>
                <a:cs typeface="Times"/>
              </a:rPr>
              <a:t> </a:t>
            </a:r>
            <a:r>
              <a:rPr lang="en-US" sz="2600" dirty="0" err="1">
                <a:latin typeface="Times"/>
                <a:cs typeface="Times"/>
              </a:rPr>
              <a:t>teenusele</a:t>
            </a:r>
            <a:r>
              <a:rPr lang="en-US" sz="2600" dirty="0">
                <a:latin typeface="Times"/>
                <a:cs typeface="Times"/>
              </a:rPr>
              <a:t> </a:t>
            </a:r>
            <a:r>
              <a:rPr lang="en-US" sz="2600" dirty="0" err="1">
                <a:latin typeface="Times"/>
                <a:cs typeface="Times"/>
              </a:rPr>
              <a:t>mittesobimise</a:t>
            </a:r>
            <a:r>
              <a:rPr lang="en-US" sz="2600" dirty="0">
                <a:latin typeface="Times"/>
                <a:cs typeface="Times"/>
              </a:rPr>
              <a:t> </a:t>
            </a:r>
            <a:r>
              <a:rPr lang="en-US" sz="2600" dirty="0" err="1">
                <a:latin typeface="Times"/>
                <a:cs typeface="Times"/>
              </a:rPr>
              <a:t>kriteeriumid</a:t>
            </a:r>
            <a:r>
              <a:rPr lang="en-US" sz="2600" dirty="0">
                <a:latin typeface="Times"/>
                <a:cs typeface="Times"/>
              </a:rPr>
              <a:t> ja </a:t>
            </a:r>
            <a:r>
              <a:rPr lang="en-US" sz="2600" dirty="0" err="1">
                <a:latin typeface="Times"/>
                <a:cs typeface="Times"/>
              </a:rPr>
              <a:t>esineb</a:t>
            </a:r>
            <a:r>
              <a:rPr lang="en-US" sz="2600" dirty="0">
                <a:latin typeface="Times"/>
                <a:cs typeface="Times"/>
              </a:rPr>
              <a:t> </a:t>
            </a:r>
            <a:r>
              <a:rPr lang="en-US" sz="2600" dirty="0" err="1">
                <a:latin typeface="Times"/>
                <a:cs typeface="Times"/>
              </a:rPr>
              <a:t>vähemalt</a:t>
            </a:r>
            <a:r>
              <a:rPr lang="en-US" sz="2600" dirty="0">
                <a:latin typeface="Times"/>
                <a:cs typeface="Times"/>
              </a:rPr>
              <a:t> </a:t>
            </a:r>
            <a:r>
              <a:rPr lang="et-EE" sz="2600" dirty="0">
                <a:latin typeface="Times"/>
                <a:cs typeface="Times"/>
              </a:rPr>
              <a:t>üks </a:t>
            </a:r>
            <a:r>
              <a:rPr lang="en-US" sz="2600" dirty="0" err="1">
                <a:latin typeface="Times"/>
                <a:cs typeface="Times"/>
              </a:rPr>
              <a:t>kliinili</a:t>
            </a:r>
            <a:r>
              <a:rPr lang="et-EE" sz="2600" dirty="0">
                <a:latin typeface="Times"/>
                <a:cs typeface="Times"/>
              </a:rPr>
              <a:t>ne</a:t>
            </a:r>
            <a:r>
              <a:rPr lang="en-US" sz="2600" dirty="0">
                <a:latin typeface="Times"/>
                <a:cs typeface="Times"/>
              </a:rPr>
              <a:t> </a:t>
            </a:r>
            <a:r>
              <a:rPr lang="et-EE" sz="2600" dirty="0">
                <a:latin typeface="Times"/>
                <a:cs typeface="Times"/>
              </a:rPr>
              <a:t>ja üks</a:t>
            </a:r>
            <a:r>
              <a:rPr lang="en-US" sz="2600" dirty="0">
                <a:latin typeface="Times"/>
                <a:cs typeface="Times"/>
              </a:rPr>
              <a:t> </a:t>
            </a:r>
            <a:r>
              <a:rPr lang="en-US" sz="2600" dirty="0" err="1">
                <a:latin typeface="Times"/>
                <a:cs typeface="Times"/>
              </a:rPr>
              <a:t>sotsiaal</a:t>
            </a:r>
            <a:r>
              <a:rPr lang="et-EE" sz="2600" dirty="0">
                <a:latin typeface="Times"/>
                <a:cs typeface="Times"/>
              </a:rPr>
              <a:t>ne</a:t>
            </a:r>
            <a:r>
              <a:rPr lang="en-US" sz="2600" dirty="0">
                <a:latin typeface="Times"/>
                <a:cs typeface="Times"/>
              </a:rPr>
              <a:t> </a:t>
            </a:r>
            <a:r>
              <a:rPr lang="en-US" sz="2600" dirty="0" err="1">
                <a:latin typeface="Times"/>
                <a:cs typeface="Times"/>
              </a:rPr>
              <a:t>kriteerium</a:t>
            </a:r>
            <a:r>
              <a:rPr lang="et-EE" sz="2600" dirty="0">
                <a:latin typeface="Times"/>
                <a:cs typeface="Times"/>
              </a:rPr>
              <a:t>;</a:t>
            </a:r>
            <a:endParaRPr lang="en-US" sz="2600" dirty="0">
              <a:latin typeface="Times"/>
              <a:cs typeface="Times"/>
            </a:endParaRPr>
          </a:p>
          <a:p>
            <a:pPr marL="0" indent="0">
              <a:buNone/>
            </a:pPr>
            <a:endParaRPr lang="et-EE" dirty="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04173BB-87D7-C747-8F91-C621DDFB5505}"/>
              </a:ext>
            </a:extLst>
          </p:cNvPr>
          <p:cNvSpPr txBox="1">
            <a:spLocks/>
          </p:cNvSpPr>
          <p:nvPr/>
        </p:nvSpPr>
        <p:spPr>
          <a:xfrm>
            <a:off x="403825" y="2412449"/>
            <a:ext cx="4846601" cy="46046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buNone/>
            </a:pPr>
            <a:r>
              <a:rPr lang="et-EE" sz="2400" b="1" dirty="0">
                <a:solidFill>
                  <a:srgbClr val="000000"/>
                </a:solidFill>
                <a:latin typeface="Times"/>
                <a:cs typeface="Times"/>
              </a:rPr>
              <a:t>Kliinilised kriteeriumid </a:t>
            </a:r>
            <a:r>
              <a:rPr lang="en-US" b="1" dirty="0">
                <a:solidFill>
                  <a:srgbClr val="000000"/>
                </a:solidFill>
                <a:latin typeface="Times"/>
                <a:cs typeface="Times"/>
              </a:rPr>
              <a:t>		</a:t>
            </a:r>
            <a:endParaRPr lang="et-EE" b="1" dirty="0">
              <a:solidFill>
                <a:srgbClr val="000000"/>
              </a:solidFill>
              <a:latin typeface="Times"/>
              <a:cs typeface="Times"/>
            </a:endParaRPr>
          </a:p>
          <a:p>
            <a:pPr marL="457200" indent="-457200" algn="just" fontAlgn="base">
              <a:buFont typeface="+mj-lt"/>
              <a:buAutoNum type="arabicPeriod"/>
            </a:pPr>
            <a:r>
              <a:rPr lang="et-EE" sz="2400" dirty="0">
                <a:solidFill>
                  <a:srgbClr val="000000"/>
                </a:solidFill>
                <a:latin typeface="Times"/>
                <a:cs typeface="Times"/>
              </a:rPr>
              <a:t>Hüpertensioon </a:t>
            </a:r>
          </a:p>
          <a:p>
            <a:pPr marL="457200" indent="-457200" algn="just" fontAlgn="base">
              <a:buFont typeface="+mj-lt"/>
              <a:buAutoNum type="arabicPeriod"/>
            </a:pPr>
            <a:r>
              <a:rPr lang="et-EE" sz="2400" dirty="0">
                <a:solidFill>
                  <a:srgbClr val="000000"/>
                </a:solidFill>
                <a:latin typeface="Times"/>
                <a:cs typeface="Times"/>
              </a:rPr>
              <a:t>Südamepuudulikkus</a:t>
            </a:r>
          </a:p>
          <a:p>
            <a:pPr marL="457200" indent="-457200" algn="just" fontAlgn="base">
              <a:buFont typeface="+mj-lt"/>
              <a:buAutoNum type="arabicPeriod"/>
            </a:pPr>
            <a:r>
              <a:rPr lang="et-EE" sz="2400" dirty="0">
                <a:solidFill>
                  <a:srgbClr val="000000"/>
                </a:solidFill>
                <a:latin typeface="Times"/>
                <a:cs typeface="Times"/>
              </a:rPr>
              <a:t>Diabeet 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t-EE" sz="2400" dirty="0">
                <a:solidFill>
                  <a:srgbClr val="000000"/>
                </a:solidFill>
                <a:latin typeface="Times"/>
                <a:cs typeface="Times"/>
              </a:rPr>
              <a:t>KOK  </a:t>
            </a:r>
          </a:p>
          <a:p>
            <a:pPr marL="457200" indent="-457200" algn="just" fontAlgn="base">
              <a:buFont typeface="+mj-lt"/>
              <a:buAutoNum type="arabicPeriod"/>
            </a:pPr>
            <a:r>
              <a:rPr lang="et-EE" sz="2400" dirty="0">
                <a:solidFill>
                  <a:srgbClr val="000000"/>
                </a:solidFill>
                <a:latin typeface="Times"/>
                <a:cs typeface="Times"/>
              </a:rPr>
              <a:t>Astma  </a:t>
            </a:r>
          </a:p>
          <a:p>
            <a:pPr marL="457200" indent="-457200" algn="just" fontAlgn="base">
              <a:buFont typeface="+mj-lt"/>
              <a:buAutoNum type="arabicPeriod"/>
            </a:pPr>
            <a:r>
              <a:rPr lang="et-EE" sz="2400" dirty="0">
                <a:solidFill>
                  <a:srgbClr val="000000"/>
                </a:solidFill>
                <a:latin typeface="Times"/>
                <a:cs typeface="Times"/>
              </a:rPr>
              <a:t>Krooniline neeruhaigus </a:t>
            </a:r>
          </a:p>
          <a:p>
            <a:pPr marL="457200" indent="-457200" algn="just" fontAlgn="base">
              <a:buFont typeface="+mj-lt"/>
              <a:buAutoNum type="arabicPeriod"/>
            </a:pPr>
            <a:r>
              <a:rPr lang="et-EE" sz="2400" dirty="0">
                <a:solidFill>
                  <a:srgbClr val="000000"/>
                </a:solidFill>
                <a:latin typeface="Times"/>
                <a:cs typeface="Times"/>
              </a:rPr>
              <a:t>Depressioon </a:t>
            </a:r>
            <a:endParaRPr lang="et-EE" sz="2400" dirty="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5C0D59-397B-4749-A0E0-9D08799981C5}"/>
              </a:ext>
            </a:extLst>
          </p:cNvPr>
          <p:cNvSpPr txBox="1">
            <a:spLocks/>
          </p:cNvSpPr>
          <p:nvPr/>
        </p:nvSpPr>
        <p:spPr>
          <a:xfrm>
            <a:off x="4871884" y="2412449"/>
            <a:ext cx="7320116" cy="46111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buNone/>
            </a:pPr>
            <a:r>
              <a:rPr lang="et-EE" sz="2400" b="1" dirty="0">
                <a:solidFill>
                  <a:srgbClr val="000000"/>
                </a:solidFill>
                <a:latin typeface="Times"/>
                <a:cs typeface="Times"/>
              </a:rPr>
              <a:t>Sotsiaalsed kriteeriumid </a:t>
            </a:r>
          </a:p>
          <a:p>
            <a:pPr marL="457200" indent="-457200" fontAlgn="base">
              <a:lnSpc>
                <a:spcPct val="110000"/>
              </a:lnSpc>
              <a:buFont typeface="+mj-lt"/>
              <a:buAutoNum type="arabicPeriod"/>
            </a:pPr>
            <a:r>
              <a:rPr lang="et-EE" sz="2400" dirty="0">
                <a:solidFill>
                  <a:srgbClr val="000000"/>
                </a:solidFill>
                <a:latin typeface="Times"/>
              </a:rPr>
              <a:t>Ei tule igapäevaste hooldustoimingutega toime</a:t>
            </a:r>
          </a:p>
          <a:p>
            <a:pPr marL="457200" indent="-457200" fontAlgn="base">
              <a:lnSpc>
                <a:spcPct val="110000"/>
              </a:lnSpc>
              <a:buFont typeface="+mj-lt"/>
              <a:buAutoNum type="arabicPeriod"/>
            </a:pPr>
            <a:r>
              <a:rPr lang="et-EE" sz="2400" dirty="0">
                <a:solidFill>
                  <a:srgbClr val="000000"/>
                </a:solidFill>
                <a:latin typeface="Times"/>
              </a:rPr>
              <a:t>Tugivõrgustiku puuduse kahtlus</a:t>
            </a:r>
          </a:p>
          <a:p>
            <a:pPr marL="457200" indent="-457200" fontAlgn="base">
              <a:lnSpc>
                <a:spcPct val="110000"/>
              </a:lnSpc>
              <a:buFont typeface="+mj-lt"/>
              <a:buAutoNum type="arabicPeriod"/>
            </a:pPr>
            <a:r>
              <a:rPr lang="et-EE" sz="2400" dirty="0">
                <a:solidFill>
                  <a:srgbClr val="000000"/>
                </a:solidFill>
                <a:latin typeface="Times"/>
              </a:rPr>
              <a:t>Korduvad hospitaliseerimised, EMO külastused või kiirabi väljakutsed viimase aasta jooksul</a:t>
            </a:r>
          </a:p>
          <a:p>
            <a:pPr marL="457200" indent="-457200" fontAlgn="base">
              <a:lnSpc>
                <a:spcPct val="110000"/>
              </a:lnSpc>
              <a:buFont typeface="+mj-lt"/>
              <a:buAutoNum type="arabicPeriod"/>
            </a:pPr>
            <a:r>
              <a:rPr lang="et-EE" sz="2400" dirty="0">
                <a:solidFill>
                  <a:srgbClr val="000000"/>
                </a:solidFill>
                <a:latin typeface="Times"/>
              </a:rPr>
              <a:t>5 või enam retseptiravimit raviskeemis</a:t>
            </a:r>
          </a:p>
          <a:p>
            <a:pPr marL="457200" indent="-457200" fontAlgn="base">
              <a:lnSpc>
                <a:spcPct val="110000"/>
              </a:lnSpc>
              <a:buFont typeface="+mj-lt"/>
              <a:buAutoNum type="arabicPeriod"/>
            </a:pPr>
            <a:r>
              <a:rPr lang="et-EE" sz="2400" dirty="0">
                <a:solidFill>
                  <a:srgbClr val="000000"/>
                </a:solidFill>
                <a:latin typeface="Times"/>
              </a:rPr>
              <a:t>Ravimsoostumus madal (ravimite võtmata jätmine, </a:t>
            </a:r>
            <a:br>
              <a:rPr lang="et-EE" sz="2400" dirty="0">
                <a:solidFill>
                  <a:srgbClr val="000000"/>
                </a:solidFill>
                <a:latin typeface="Times"/>
              </a:rPr>
            </a:br>
            <a:r>
              <a:rPr lang="et-EE" sz="2400" dirty="0">
                <a:solidFill>
                  <a:srgbClr val="000000"/>
                </a:solidFill>
                <a:latin typeface="Times"/>
              </a:rPr>
              <a:t>3 või enam realiseerimata retsepti 12 kuu vältel)</a:t>
            </a:r>
          </a:p>
          <a:p>
            <a:pPr marL="457200" indent="-457200" fontAlgn="base">
              <a:lnSpc>
                <a:spcPct val="110000"/>
              </a:lnSpc>
              <a:buFont typeface="+mj-lt"/>
              <a:buAutoNum type="arabicPeriod"/>
            </a:pPr>
            <a:r>
              <a:rPr lang="et-EE" sz="2400" dirty="0">
                <a:solidFill>
                  <a:srgbClr val="000000"/>
                </a:solidFill>
                <a:latin typeface="Times"/>
              </a:rPr>
              <a:t>Viited meeleoluhäiretele </a:t>
            </a:r>
            <a:endParaRPr lang="en-US" sz="2400" dirty="0">
              <a:solidFill>
                <a:srgbClr val="000000"/>
              </a:solidFill>
              <a:latin typeface="Time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t-EE" dirty="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9C0733-F82B-5E4D-B63A-27E88D95CEAE}"/>
              </a:ext>
            </a:extLst>
          </p:cNvPr>
          <p:cNvSpPr/>
          <p:nvPr/>
        </p:nvSpPr>
        <p:spPr>
          <a:xfrm>
            <a:off x="0" y="2300748"/>
            <a:ext cx="4732774" cy="455725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ED1F3F-0BF7-7841-BE56-8700AEB06E91}"/>
              </a:ext>
            </a:extLst>
          </p:cNvPr>
          <p:cNvSpPr/>
          <p:nvPr/>
        </p:nvSpPr>
        <p:spPr>
          <a:xfrm>
            <a:off x="4871884" y="2300748"/>
            <a:ext cx="7320116" cy="455725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78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42C6ECE-DB67-BBD2-1DE0-177727ADDB16}"/>
              </a:ext>
            </a:extLst>
          </p:cNvPr>
          <p:cNvSpPr txBox="1"/>
          <p:nvPr/>
        </p:nvSpPr>
        <p:spPr>
          <a:xfrm>
            <a:off x="882128" y="462579"/>
            <a:ext cx="1089749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/>
              </a:rPr>
              <a:t>T</a:t>
            </a:r>
            <a:r>
              <a:rPr lang="et-EE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/>
              </a:rPr>
              <a:t>ervisesüsteemi arendamise projekt </a:t>
            </a:r>
          </a:p>
          <a:p>
            <a:pPr algn="ctr"/>
            <a:r>
              <a:rPr lang="et-EE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/>
              </a:rPr>
              <a:t>„PAIK 2022-2025“</a:t>
            </a:r>
            <a:endParaRPr lang="et-EE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EAF8B1-DE2C-5718-0422-C32CDCF36D7C}"/>
              </a:ext>
            </a:extLst>
          </p:cNvPr>
          <p:cNvSpPr txBox="1"/>
          <p:nvPr/>
        </p:nvSpPr>
        <p:spPr>
          <a:xfrm>
            <a:off x="882127" y="2054711"/>
            <a:ext cx="1048870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t-EE" sz="2800" dirty="0">
                <a:latin typeface="Times New Roman" pitchFamily="18"/>
              </a:rPr>
              <a:t>Projekti tulemusel on välja töötatud Eestisse sobiv </a:t>
            </a:r>
            <a:r>
              <a:rPr lang="et-EE" sz="2800" b="1" dirty="0">
                <a:latin typeface="Times New Roman" pitchFamily="18"/>
              </a:rPr>
              <a:t>integreeritud ravijuhtimise teenusemudel</a:t>
            </a:r>
            <a:r>
              <a:rPr lang="et-EE" sz="2800" dirty="0">
                <a:latin typeface="Times New Roman" pitchFamily="18"/>
              </a:rPr>
              <a:t>, </a:t>
            </a:r>
            <a:r>
              <a:rPr lang="et-EE" sz="2800" b="1" dirty="0">
                <a:latin typeface="Times New Roman" pitchFamily="18"/>
              </a:rPr>
              <a:t>teenuse hindamise meetodid ja läbi viidud mõju hindamine Viljandi, Saare ja Valga maakondades</a:t>
            </a:r>
            <a:r>
              <a:rPr lang="et-EE" sz="2800" dirty="0">
                <a:latin typeface="Times New Roman" pitchFamily="18"/>
              </a:rPr>
              <a:t>. </a:t>
            </a:r>
          </a:p>
          <a:p>
            <a:pPr lvl="0"/>
            <a:endParaRPr lang="en-GB" sz="2800" dirty="0">
              <a:latin typeface="Times New Roman" pitchFamily="18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t-EE" sz="2800" dirty="0">
                <a:latin typeface="Times New Roman" pitchFamily="18"/>
              </a:rPr>
              <a:t>Täiendavalt on projekti tulemusena kasutusele võetud maakondlik riskipatsientide mudel ning koostöös kõigi huvipooltega täiendatud teenuse osutamiseks vajalikku üleriigilist IT-tööriistade kasti.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48514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59901-9C33-0C49-308E-97DF0068F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42483"/>
            <a:ext cx="10515600" cy="2852737"/>
          </a:xfrm>
        </p:spPr>
        <p:txBody>
          <a:bodyPr>
            <a:noAutofit/>
          </a:bodyPr>
          <a:lstStyle/>
          <a:p>
            <a:r>
              <a:rPr lang="en-GB" sz="2800" b="1" dirty="0"/>
              <a:t>PAIK 2023-2025: </a:t>
            </a:r>
            <a:r>
              <a:rPr lang="en-GB" sz="2800" dirty="0" err="1"/>
              <a:t>Mitme</a:t>
            </a:r>
            <a:r>
              <a:rPr lang="en-GB" sz="2800" dirty="0"/>
              <a:t> </a:t>
            </a:r>
            <a:r>
              <a:rPr lang="en-GB" sz="2800" dirty="0" err="1"/>
              <a:t>kroonilise</a:t>
            </a:r>
            <a:r>
              <a:rPr lang="en-GB" sz="2800" dirty="0"/>
              <a:t> </a:t>
            </a:r>
            <a:r>
              <a:rPr lang="en-GB" sz="2800" dirty="0" err="1"/>
              <a:t>haigusega</a:t>
            </a:r>
            <a:r>
              <a:rPr lang="en-GB" sz="2800" dirty="0"/>
              <a:t> </a:t>
            </a:r>
            <a:r>
              <a:rPr lang="en-GB" sz="2800" dirty="0" err="1"/>
              <a:t>kõrge</a:t>
            </a:r>
            <a:r>
              <a:rPr lang="en-GB" sz="2800" dirty="0"/>
              <a:t> </a:t>
            </a:r>
            <a:r>
              <a:rPr lang="en-GB" sz="2800" dirty="0" err="1"/>
              <a:t>haiglasse</a:t>
            </a:r>
            <a:r>
              <a:rPr lang="en-GB" sz="2800" dirty="0"/>
              <a:t> </a:t>
            </a:r>
            <a:r>
              <a:rPr lang="en-GB" sz="2800" dirty="0" err="1"/>
              <a:t>sattumise</a:t>
            </a:r>
            <a:r>
              <a:rPr lang="en-GB" sz="2800" dirty="0"/>
              <a:t> </a:t>
            </a:r>
            <a:r>
              <a:rPr lang="en-GB" sz="2800" dirty="0" err="1"/>
              <a:t>riskiga</a:t>
            </a:r>
            <a:r>
              <a:rPr lang="en-GB" sz="2800" dirty="0"/>
              <a:t> </a:t>
            </a:r>
            <a:r>
              <a:rPr lang="en-GB" sz="2800" dirty="0" err="1"/>
              <a:t>patsientide</a:t>
            </a:r>
            <a:r>
              <a:rPr lang="en-GB" sz="2800" dirty="0"/>
              <a:t> </a:t>
            </a:r>
            <a:r>
              <a:rPr lang="en-GB" sz="2800" dirty="0" err="1"/>
              <a:t>ravijuhtimine</a:t>
            </a:r>
            <a:r>
              <a:rPr lang="en-GB" sz="2800" dirty="0"/>
              <a:t>, </a:t>
            </a:r>
            <a:r>
              <a:rPr lang="en-GB" sz="2800" dirty="0" err="1"/>
              <a:t>kasutades</a:t>
            </a:r>
            <a:r>
              <a:rPr lang="en-GB" sz="2800" dirty="0"/>
              <a:t> </a:t>
            </a:r>
            <a:r>
              <a:rPr lang="en-GB" sz="2800" dirty="0" err="1"/>
              <a:t>patsiendikeskset</a:t>
            </a:r>
            <a:r>
              <a:rPr lang="en-GB" sz="2800" dirty="0"/>
              <a:t> </a:t>
            </a:r>
            <a:r>
              <a:rPr lang="en-GB" sz="2800" dirty="0" err="1"/>
              <a:t>integreeritud</a:t>
            </a:r>
            <a:r>
              <a:rPr lang="en-GB" sz="2800" dirty="0"/>
              <a:t> </a:t>
            </a:r>
            <a:r>
              <a:rPr lang="en-GB" sz="2800" dirty="0" err="1"/>
              <a:t>ravi</a:t>
            </a:r>
            <a:r>
              <a:rPr lang="en-GB" sz="2800" dirty="0"/>
              <a:t> </a:t>
            </a:r>
            <a:r>
              <a:rPr lang="en-GB" sz="2800" dirty="0" err="1"/>
              <a:t>mudelit</a:t>
            </a:r>
            <a:r>
              <a:rPr lang="en-GB" sz="2800" dirty="0"/>
              <a:t>, </a:t>
            </a:r>
            <a:r>
              <a:rPr lang="en-GB" sz="2800" dirty="0" err="1"/>
              <a:t>digitaalse</a:t>
            </a:r>
            <a:r>
              <a:rPr lang="en-GB" sz="2800" dirty="0"/>
              <a:t> </a:t>
            </a:r>
            <a:r>
              <a:rPr lang="en-GB" sz="2800" dirty="0" err="1"/>
              <a:t>ja</a:t>
            </a:r>
            <a:r>
              <a:rPr lang="en-GB" sz="2800" dirty="0"/>
              <a:t> </a:t>
            </a:r>
            <a:r>
              <a:rPr lang="en-GB" sz="2800" dirty="0" err="1"/>
              <a:t>telemeditsiini</a:t>
            </a:r>
            <a:r>
              <a:rPr lang="en-GB" sz="2800" dirty="0"/>
              <a:t> </a:t>
            </a:r>
            <a:r>
              <a:rPr lang="en-GB" sz="2800" dirty="0" err="1"/>
              <a:t>lahendusi</a:t>
            </a:r>
            <a:r>
              <a:rPr lang="en-GB" sz="2800" dirty="0"/>
              <a:t>: </a:t>
            </a:r>
            <a:r>
              <a:rPr lang="en-GB" sz="2800" dirty="0" err="1"/>
              <a:t>kaheharuline</a:t>
            </a:r>
            <a:r>
              <a:rPr lang="en-GB" sz="2800" dirty="0"/>
              <a:t> </a:t>
            </a:r>
            <a:r>
              <a:rPr lang="en-GB" sz="2800" dirty="0" err="1"/>
              <a:t>randomiseeritud</a:t>
            </a:r>
            <a:r>
              <a:rPr lang="en-GB" sz="2800" dirty="0"/>
              <a:t> </a:t>
            </a:r>
            <a:r>
              <a:rPr lang="en-GB" sz="2800" dirty="0" err="1"/>
              <a:t>pragmaatiline</a:t>
            </a:r>
            <a:r>
              <a:rPr lang="en-GB" sz="2800" dirty="0"/>
              <a:t> </a:t>
            </a:r>
            <a:r>
              <a:rPr lang="en-GB" sz="2800" dirty="0" err="1"/>
              <a:t>uuring</a:t>
            </a:r>
            <a:r>
              <a:rPr lang="en-GB" sz="2800" dirty="0"/>
              <a:t> </a:t>
            </a:r>
            <a:r>
              <a:rPr lang="en-GB" sz="2800" dirty="0" err="1"/>
              <a:t>kolmes</a:t>
            </a:r>
            <a:r>
              <a:rPr lang="en-GB" sz="2800" dirty="0"/>
              <a:t> </a:t>
            </a:r>
            <a:r>
              <a:rPr lang="en-GB" sz="2800" dirty="0" err="1"/>
              <a:t>Eesti</a:t>
            </a:r>
            <a:r>
              <a:rPr lang="en-GB" sz="2800" dirty="0"/>
              <a:t> </a:t>
            </a:r>
            <a:r>
              <a:rPr lang="en-GB" sz="2800" dirty="0" err="1"/>
              <a:t>maakonnas</a:t>
            </a:r>
            <a:br>
              <a:rPr lang="en-GB" sz="2400" dirty="0"/>
            </a:br>
            <a:endParaRPr lang="et-EE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A4EA0-58F9-BEB1-F6C8-4E1BE04260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Eetikakomitee luba: </a:t>
            </a:r>
            <a:r>
              <a:rPr lang="en-GB" i="1" dirty="0">
                <a:effectLst/>
                <a:latin typeface="Helvetica" pitchFamily="2" charset="0"/>
              </a:rPr>
              <a:t>374/T-23 (</a:t>
            </a:r>
            <a:r>
              <a:rPr lang="en-GB" i="1" dirty="0" err="1">
                <a:effectLst/>
                <a:latin typeface="Helvetica" pitchFamily="2" charset="0"/>
              </a:rPr>
              <a:t>kuupäev</a:t>
            </a:r>
            <a:r>
              <a:rPr lang="en-GB" i="1" dirty="0">
                <a:effectLst/>
                <a:latin typeface="Helvetica" pitchFamily="2" charset="0"/>
              </a:rPr>
              <a:t> 25.märts.2023)</a:t>
            </a:r>
            <a:endParaRPr lang="en-GB" dirty="0">
              <a:effectLst/>
              <a:latin typeface="Helvetica" pitchFamily="2" charset="0"/>
            </a:endParaRP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169458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82506-FB81-EBCB-AB42-5A352AE3C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PAIK 2023-2025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D657B-A3B5-48B9-65BB-26E79F8DE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b="1" dirty="0" err="1">
                <a:cs typeface="Calibri"/>
              </a:rPr>
              <a:t>Uuringu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eesmärk</a:t>
            </a:r>
            <a:r>
              <a:rPr lang="en-US" b="1" dirty="0">
                <a:cs typeface="Calibri"/>
              </a:rPr>
              <a:t>: </a:t>
            </a:r>
          </a:p>
          <a:p>
            <a:pPr marL="0" indent="0">
              <a:buNone/>
            </a:pPr>
            <a:r>
              <a:rPr lang="en-US" dirty="0" err="1">
                <a:cs typeface="Calibri"/>
              </a:rPr>
              <a:t>testida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pragmaatilises</a:t>
            </a:r>
            <a:r>
              <a:rPr lang="en-US" dirty="0">
                <a:cs typeface="Calibri"/>
              </a:rPr>
              <a:t> “</a:t>
            </a:r>
            <a:r>
              <a:rPr lang="en-US" dirty="0" err="1">
                <a:cs typeface="Calibri"/>
              </a:rPr>
              <a:t>reaalelu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tingimustes</a:t>
            </a:r>
            <a:r>
              <a:rPr lang="en-US" dirty="0">
                <a:cs typeface="Calibri"/>
              </a:rPr>
              <a:t>” </a:t>
            </a:r>
            <a:r>
              <a:rPr lang="en-US" dirty="0" err="1">
                <a:cs typeface="Calibri"/>
              </a:rPr>
              <a:t>integreeritud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tervishoiu</a:t>
            </a:r>
            <a:r>
              <a:rPr lang="en-US" dirty="0">
                <a:cs typeface="Calibri"/>
              </a:rPr>
              <a:t>- ja </a:t>
            </a:r>
            <a:r>
              <a:rPr lang="en-US" dirty="0" err="1">
                <a:cs typeface="Calibri"/>
              </a:rPr>
              <a:t>sotsiaalteenuste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ning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ravijuhtimise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mõju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kõrge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hospitaliseerimise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riskiga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multimorbiidsete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patsientide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tervisetulemitele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rahulolule</a:t>
            </a:r>
            <a:r>
              <a:rPr lang="en-US" dirty="0">
                <a:cs typeface="Calibri"/>
              </a:rPr>
              <a:t> ja </a:t>
            </a:r>
            <a:r>
              <a:rPr lang="en-US" dirty="0" err="1">
                <a:cs typeface="Calibri"/>
              </a:rPr>
              <a:t>tervishoiukuludele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võrreldes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teenuse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mõju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interventsiooni</a:t>
            </a:r>
            <a:r>
              <a:rPr lang="en-US" dirty="0">
                <a:cs typeface="Calibri"/>
              </a:rPr>
              <a:t> ja </a:t>
            </a:r>
            <a:r>
              <a:rPr lang="en-US" dirty="0" err="1">
                <a:cs typeface="Calibri"/>
              </a:rPr>
              <a:t>kontrollgrupi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vahel</a:t>
            </a:r>
            <a:r>
              <a:rPr lang="en-US" dirty="0">
                <a:cs typeface="Calibri"/>
              </a:rPr>
              <a:t>.</a:t>
            </a:r>
          </a:p>
          <a:p>
            <a:endParaRPr lang="en-US" dirty="0">
              <a:cs typeface="Calibri"/>
            </a:endParaRPr>
          </a:p>
          <a:p>
            <a:r>
              <a:rPr lang="en-US" b="1" dirty="0" err="1">
                <a:cs typeface="Calibri"/>
              </a:rPr>
              <a:t>Uuringu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hüpotees</a:t>
            </a:r>
            <a:r>
              <a:rPr lang="en-US" b="1" dirty="0">
                <a:cs typeface="Calibri"/>
              </a:rPr>
              <a:t>:</a:t>
            </a:r>
          </a:p>
          <a:p>
            <a:pPr marL="0" indent="0">
              <a:buNone/>
            </a:pPr>
            <a:r>
              <a:rPr lang="en-US" dirty="0" err="1">
                <a:cs typeface="Calibri"/>
              </a:rPr>
              <a:t>Integreeritud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ravijuhtimise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teenust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saavad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patsiendid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satuvad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väiksema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tõenäosusega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erakorraliselt</a:t>
            </a:r>
            <a:r>
              <a:rPr lang="en-US" dirty="0">
                <a:cs typeface="Calibri"/>
              </a:rPr>
              <a:t> (</a:t>
            </a:r>
            <a:r>
              <a:rPr lang="en-US" dirty="0" err="1">
                <a:cs typeface="Calibri"/>
              </a:rPr>
              <a:t>uuesti</a:t>
            </a:r>
            <a:r>
              <a:rPr lang="en-US" dirty="0">
                <a:cs typeface="Calibri"/>
              </a:rPr>
              <a:t>) </a:t>
            </a:r>
            <a:r>
              <a:rPr lang="en-US" dirty="0" err="1">
                <a:cs typeface="Calibri"/>
              </a:rPr>
              <a:t>haiglaravile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ning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nende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rahulolu</a:t>
            </a:r>
            <a:r>
              <a:rPr lang="en-US" dirty="0">
                <a:cs typeface="Calibri"/>
              </a:rPr>
              <a:t> on </a:t>
            </a:r>
            <a:r>
              <a:rPr lang="en-US" dirty="0" err="1">
                <a:cs typeface="Calibri"/>
              </a:rPr>
              <a:t>suurem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võrreldes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tavateenusega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samas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kulutused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meditsiini</a:t>
            </a:r>
            <a:r>
              <a:rPr lang="en-US" dirty="0">
                <a:cs typeface="Calibri"/>
              </a:rPr>
              <a:t>- ja </a:t>
            </a:r>
            <a:r>
              <a:rPr lang="en-US" dirty="0" err="1">
                <a:cs typeface="Calibri"/>
              </a:rPr>
              <a:t>sotsiaalsüsteemile</a:t>
            </a:r>
            <a:r>
              <a:rPr lang="en-US" dirty="0">
                <a:cs typeface="Calibri"/>
              </a:rPr>
              <a:t> on </a:t>
            </a:r>
            <a:r>
              <a:rPr lang="en-US" dirty="0" err="1">
                <a:cs typeface="Calibri"/>
              </a:rPr>
              <a:t>samaväärsed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või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madalamad</a:t>
            </a:r>
            <a:r>
              <a:rPr lang="en-US" dirty="0"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2756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12248-13D3-EB38-AC0E-BFEBB0E0F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Uuringu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disain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3BDE1-8DC1-240C-53AD-13017F404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 err="1">
                <a:cs typeface="Calibri"/>
              </a:rPr>
              <a:t>Prospektiivne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randomiseeritud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pragmaatiline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kontrollgrupiga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sekkumisuuring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Sihtgrupiks</a:t>
            </a:r>
            <a:r>
              <a:rPr lang="en-US" dirty="0">
                <a:cs typeface="Calibri"/>
              </a:rPr>
              <a:t> on </a:t>
            </a:r>
            <a:r>
              <a:rPr lang="en-US" dirty="0" err="1">
                <a:cs typeface="Calibri"/>
              </a:rPr>
              <a:t>Viljandi</a:t>
            </a:r>
            <a:r>
              <a:rPr lang="en-US" dirty="0">
                <a:cs typeface="Calibri"/>
              </a:rPr>
              <a:t>, Saare ja Valga </a:t>
            </a:r>
            <a:r>
              <a:rPr lang="en-US" dirty="0" err="1">
                <a:cs typeface="Calibri"/>
              </a:rPr>
              <a:t>maakonna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kõrge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haiglasse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sattumise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riskiga</a:t>
            </a:r>
            <a:r>
              <a:rPr lang="en-US" dirty="0">
                <a:cs typeface="Calibri"/>
              </a:rPr>
              <a:t>* </a:t>
            </a:r>
            <a:r>
              <a:rPr lang="en-US" dirty="0" err="1">
                <a:cs typeface="Calibri"/>
              </a:rPr>
              <a:t>multimorbiidsed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patsiendid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kel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lisaks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esineb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mõni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sotsiaalne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tervisetegur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* Risk </a:t>
            </a:r>
            <a:r>
              <a:rPr lang="en-US" dirty="0" err="1">
                <a:cs typeface="Calibri"/>
              </a:rPr>
              <a:t>määratakse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Kataloonias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kasutusel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oleva</a:t>
            </a:r>
            <a:r>
              <a:rPr lang="en-US" dirty="0">
                <a:cs typeface="Calibri"/>
              </a:rPr>
              <a:t> ja </a:t>
            </a:r>
            <a:r>
              <a:rPr lang="en-US" dirty="0" err="1">
                <a:cs typeface="Calibri"/>
              </a:rPr>
              <a:t>valideeritud</a:t>
            </a:r>
            <a:r>
              <a:rPr lang="en-US" dirty="0">
                <a:cs typeface="Calibri"/>
              </a:rPr>
              <a:t> GMA </a:t>
            </a:r>
            <a:r>
              <a:rPr lang="en-US" dirty="0" err="1">
                <a:cs typeface="Calibri"/>
              </a:rPr>
              <a:t>tööriista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alusel</a:t>
            </a:r>
            <a:r>
              <a:rPr lang="en-US" dirty="0">
                <a:cs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8716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63d4184-18df-4708-b3b9-47de2c46c84e" xsi:nil="true"/>
    <lcf76f155ced4ddcb4097134ff3c332f xmlns="820cd3dc-d8f7-414a-b2b9-d581a089e8d4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17FFAAEDF7A0439966FBCAD1043DC5" ma:contentTypeVersion="13" ma:contentTypeDescription="Create a new document." ma:contentTypeScope="" ma:versionID="b6616e93f0be5f0299214ac7e46ef77a">
  <xsd:schema xmlns:xsd="http://www.w3.org/2001/XMLSchema" xmlns:xs="http://www.w3.org/2001/XMLSchema" xmlns:p="http://schemas.microsoft.com/office/2006/metadata/properties" xmlns:ns2="820cd3dc-d8f7-414a-b2b9-d581a089e8d4" xmlns:ns3="b63d4184-18df-4708-b3b9-47de2c46c84e" targetNamespace="http://schemas.microsoft.com/office/2006/metadata/properties" ma:root="true" ma:fieldsID="1b4a2ddda328c41e2cdc9b729d8e757d" ns2:_="" ns3:_="">
    <xsd:import namespace="820cd3dc-d8f7-414a-b2b9-d581a089e8d4"/>
    <xsd:import namespace="b63d4184-18df-4708-b3b9-47de2c46c8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0cd3dc-d8f7-414a-b2b9-d581a089e8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404344b3-341b-4eec-af54-9271274477d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3d4184-18df-4708-b3b9-47de2c46c84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9f7b3add-93e9-4961-b2b6-3d0e16c2f6de}" ma:internalName="TaxCatchAll" ma:showField="CatchAllData" ma:web="b63d4184-18df-4708-b3b9-47de2c46c8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0CC5CC-1B5C-4B7E-80DE-30D7857E52AC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  <ds:schemaRef ds:uri="b63d4184-18df-4708-b3b9-47de2c46c84e"/>
    <ds:schemaRef ds:uri="http://schemas.microsoft.com/office/infopath/2007/PartnerControls"/>
    <ds:schemaRef ds:uri="820cd3dc-d8f7-414a-b2b9-d581a089e8d4"/>
    <ds:schemaRef ds:uri="http://www.w3.org/XML/1998/namespace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A6FDFEFF-9C56-4296-8C26-DC3D5ACA1D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0cd3dc-d8f7-414a-b2b9-d581a089e8d4"/>
    <ds:schemaRef ds:uri="b63d4184-18df-4708-b3b9-47de2c46c8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7A3FF09-3D65-45D4-B9D6-7073AC413D6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5181</TotalTime>
  <Words>642</Words>
  <Application>Microsoft Office PowerPoint</Application>
  <PresentationFormat>Widescreen</PresentationFormat>
  <Paragraphs>125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Garamond-Bold</vt:lpstr>
      <vt:lpstr>Helvetica</vt:lpstr>
      <vt:lpstr>Times</vt:lpstr>
      <vt:lpstr>Times New Roman</vt:lpstr>
      <vt:lpstr>Office Theme</vt:lpstr>
      <vt:lpstr>PAIK projekt</vt:lpstr>
      <vt:lpstr>PowerPoint Presentation</vt:lpstr>
      <vt:lpstr>PAIK teenus</vt:lpstr>
      <vt:lpstr>Terviseplaan</vt:lpstr>
      <vt:lpstr>  Teenuse sihtgrupp ja sõelumiskriteeriumid</vt:lpstr>
      <vt:lpstr>PowerPoint Presentation</vt:lpstr>
      <vt:lpstr>PAIK 2023-2025: Mitme kroonilise haigusega kõrge haiglasse sattumise riskiga patsientide ravijuhtimine, kasutades patsiendikeskset integreeritud ravi mudelit, digitaalse ja telemeditsiini lahendusi: kaheharuline randomiseeritud pragmaatiline uuring kolmes Eesti maakonnas </vt:lpstr>
      <vt:lpstr>PAIK 2023-2025</vt:lpstr>
      <vt:lpstr>Uuringu disain</vt:lpstr>
      <vt:lpstr>PowerPoint Presentation</vt:lpstr>
      <vt:lpstr>Patsiendigrupid</vt:lpstr>
      <vt:lpstr>Välistuskriteeriumid</vt:lpstr>
      <vt:lpstr>Hinnatavad tulemusnäitajad</vt:lpstr>
      <vt:lpstr>Hinnatavad tulemid (2)</vt:lpstr>
      <vt:lpstr>Uuringu partnerid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PAIK projekt</dc:title>
  <dc:creator>Liis Puis</dc:creator>
  <cp:lastModifiedBy>Kadri Oras</cp:lastModifiedBy>
  <cp:revision>446</cp:revision>
  <cp:lastPrinted>2021-09-14T07:46:23Z</cp:lastPrinted>
  <dcterms:created xsi:type="dcterms:W3CDTF">2021-05-25T11:52:26Z</dcterms:created>
  <dcterms:modified xsi:type="dcterms:W3CDTF">2023-05-23T09:18:37Z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0x0101006317FFAAEDF7A0439966FBCAD1043DC5</vt:lpwstr>
  </property>
  <property fmtid="{D5CDD505-2E9C-101B-9397-08002B2CF9AE}" pid="3" name="MediaServiceImageTags">
    <vt:lpwstr/>
  </property>
</Properties>
</file>