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3" r:id="rId5"/>
    <p:sldId id="262" r:id="rId6"/>
    <p:sldId id="260" r:id="rId7"/>
  </p:sldIdLst>
  <p:sldSz cx="12192000" cy="6858000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9CB809-CD47-410D-9DA1-B9F573F7853E}" v="1" dt="2025-05-22T09:50:34.98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eskmine laad 2 – rõh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el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AA90FEF1-864B-EF9B-ED82-EF9E17F151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Alapealkiri 2">
            <a:extLst>
              <a:ext uri="{FF2B5EF4-FFF2-40B4-BE49-F238E27FC236}">
                <a16:creationId xmlns:a16="http://schemas.microsoft.com/office/drawing/2014/main" id="{6B3FEAD2-49B4-9C60-49C4-AF121BDBDD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/>
              <a:t>Klõpsake juhteksemplari alapealkirja laadi redigeerimiseks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4B8F73C0-5BDD-8DB9-93C5-A5B7E0F79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CC067-F0EA-43FC-B0C8-3C3470D993A7}" type="datetimeFigureOut">
              <a:rPr lang="et-EE" smtClean="0"/>
              <a:t>22.05.2025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30166DEF-FF72-F9AD-CCA1-3538401D6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9F052065-0B5B-AFCA-BEB7-AD24F6FE1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5FB54-2FFD-44EE-8139-DD340A0AD34F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824767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84F88CAE-CAB7-B490-AAAB-09949547E0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Vertikaalteksti kohatäide 2">
            <a:extLst>
              <a:ext uri="{FF2B5EF4-FFF2-40B4-BE49-F238E27FC236}">
                <a16:creationId xmlns:a16="http://schemas.microsoft.com/office/drawing/2014/main" id="{17B321AC-A642-D5B9-B459-F0B3BB39AC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1EF6ED59-7FFA-7D3B-977C-E0C08A17E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CC067-F0EA-43FC-B0C8-3C3470D993A7}" type="datetimeFigureOut">
              <a:rPr lang="et-EE" smtClean="0"/>
              <a:t>22.05.2025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71456FDF-C3DF-E821-9DA3-EE910B3F9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34EEDA1F-A947-854F-67A8-084437E7D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5FB54-2FFD-44EE-8139-DD340A0AD34F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138840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altiitel 1">
            <a:extLst>
              <a:ext uri="{FF2B5EF4-FFF2-40B4-BE49-F238E27FC236}">
                <a16:creationId xmlns:a16="http://schemas.microsoft.com/office/drawing/2014/main" id="{F17BF9C2-47AC-D68D-E78D-6B61E06EEC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Vertikaalteksti kohatäide 2">
            <a:extLst>
              <a:ext uri="{FF2B5EF4-FFF2-40B4-BE49-F238E27FC236}">
                <a16:creationId xmlns:a16="http://schemas.microsoft.com/office/drawing/2014/main" id="{E18B815B-1386-160F-5593-460BB772DD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7B98D02F-8FF3-1C5C-32D5-769CF4094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CC067-F0EA-43FC-B0C8-3C3470D993A7}" type="datetimeFigureOut">
              <a:rPr lang="et-EE" smtClean="0"/>
              <a:t>22.05.2025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091F5567-26E4-237C-B42C-74D7B891F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8322CA70-B4AD-8BCF-F2B5-3A345CD51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5FB54-2FFD-44EE-8139-DD340A0AD34F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676992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ealkiri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570D5307-9A16-58D6-FB22-3293E40C9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8F95FD3B-330C-D723-1BD5-A662B286BD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F870D5BF-22AA-0E13-8482-1AC3AE6E5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CC067-F0EA-43FC-B0C8-3C3470D993A7}" type="datetimeFigureOut">
              <a:rPr lang="et-EE" smtClean="0"/>
              <a:t>22.05.2025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88F81C56-A3DB-E443-FC6D-ADFEF7256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1667ED6A-70AB-03BA-0391-BB6DAC2ED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5FB54-2FFD-44EE-8139-DD340A0AD34F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206962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D034B55E-7B17-6BEA-75B9-6A29BB5F07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Teksti kohatäide 2">
            <a:extLst>
              <a:ext uri="{FF2B5EF4-FFF2-40B4-BE49-F238E27FC236}">
                <a16:creationId xmlns:a16="http://schemas.microsoft.com/office/drawing/2014/main" id="{116E1C3D-8322-5C0B-D866-663A6192F6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6EA97820-DEF3-71E5-F5CA-DE76EE466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CC067-F0EA-43FC-B0C8-3C3470D993A7}" type="datetimeFigureOut">
              <a:rPr lang="et-EE" smtClean="0"/>
              <a:t>22.05.2025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F4167D82-2475-2963-42A2-6CEE2407D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FF9E26D7-B5AF-7A49-FDAC-E3E7A8B8A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5FB54-2FFD-44EE-8139-DD340A0AD34F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361092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B93CFFB5-B61F-5059-78C8-6B3B5486C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51BC9D86-284A-A24D-7654-8C98633600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Sisu kohatäide 3">
            <a:extLst>
              <a:ext uri="{FF2B5EF4-FFF2-40B4-BE49-F238E27FC236}">
                <a16:creationId xmlns:a16="http://schemas.microsoft.com/office/drawing/2014/main" id="{1E127A68-A80D-42CA-952E-3D0B6B7E02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5" name="Kuupäeva kohatäide 4">
            <a:extLst>
              <a:ext uri="{FF2B5EF4-FFF2-40B4-BE49-F238E27FC236}">
                <a16:creationId xmlns:a16="http://schemas.microsoft.com/office/drawing/2014/main" id="{A7EA54DF-93D4-695D-0D2D-77288680F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CC067-F0EA-43FC-B0C8-3C3470D993A7}" type="datetimeFigureOut">
              <a:rPr lang="et-EE" smtClean="0"/>
              <a:t>22.05.2025</a:t>
            </a:fld>
            <a:endParaRPr lang="et-EE"/>
          </a:p>
        </p:txBody>
      </p:sp>
      <p:sp>
        <p:nvSpPr>
          <p:cNvPr id="6" name="Jaluse kohatäide 5">
            <a:extLst>
              <a:ext uri="{FF2B5EF4-FFF2-40B4-BE49-F238E27FC236}">
                <a16:creationId xmlns:a16="http://schemas.microsoft.com/office/drawing/2014/main" id="{D9923E25-10BF-B7DD-D9BD-57A72C7FB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>
            <a:extLst>
              <a:ext uri="{FF2B5EF4-FFF2-40B4-BE49-F238E27FC236}">
                <a16:creationId xmlns:a16="http://schemas.microsoft.com/office/drawing/2014/main" id="{E82D9C3A-D443-1019-6668-5902002DE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5FB54-2FFD-44EE-8139-DD340A0AD34F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256917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0FF06B29-279F-67FB-F61B-6DB9963D4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Teksti kohatäide 2">
            <a:extLst>
              <a:ext uri="{FF2B5EF4-FFF2-40B4-BE49-F238E27FC236}">
                <a16:creationId xmlns:a16="http://schemas.microsoft.com/office/drawing/2014/main" id="{E6CC68CA-1DC9-A29E-68D6-591AC138D8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4" name="Sisu kohatäide 3">
            <a:extLst>
              <a:ext uri="{FF2B5EF4-FFF2-40B4-BE49-F238E27FC236}">
                <a16:creationId xmlns:a16="http://schemas.microsoft.com/office/drawing/2014/main" id="{38872857-404A-C759-F611-C486D97728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5" name="Teksti kohatäide 4">
            <a:extLst>
              <a:ext uri="{FF2B5EF4-FFF2-40B4-BE49-F238E27FC236}">
                <a16:creationId xmlns:a16="http://schemas.microsoft.com/office/drawing/2014/main" id="{2A501D9A-5830-55DF-0057-197CE697E6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6" name="Sisu kohatäide 5">
            <a:extLst>
              <a:ext uri="{FF2B5EF4-FFF2-40B4-BE49-F238E27FC236}">
                <a16:creationId xmlns:a16="http://schemas.microsoft.com/office/drawing/2014/main" id="{7EC4E8B8-FE65-B0CE-CF47-0969DC048B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7" name="Kuupäeva kohatäide 6">
            <a:extLst>
              <a:ext uri="{FF2B5EF4-FFF2-40B4-BE49-F238E27FC236}">
                <a16:creationId xmlns:a16="http://schemas.microsoft.com/office/drawing/2014/main" id="{F483FCA8-0229-2EE2-C5E1-E910317F7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CC067-F0EA-43FC-B0C8-3C3470D993A7}" type="datetimeFigureOut">
              <a:rPr lang="et-EE" smtClean="0"/>
              <a:t>22.05.2025</a:t>
            </a:fld>
            <a:endParaRPr lang="et-EE"/>
          </a:p>
        </p:txBody>
      </p:sp>
      <p:sp>
        <p:nvSpPr>
          <p:cNvPr id="8" name="Jaluse kohatäide 7">
            <a:extLst>
              <a:ext uri="{FF2B5EF4-FFF2-40B4-BE49-F238E27FC236}">
                <a16:creationId xmlns:a16="http://schemas.microsoft.com/office/drawing/2014/main" id="{DD0448FE-6F14-5536-5BCA-408F6D129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aidinumbri kohatäide 8">
            <a:extLst>
              <a:ext uri="{FF2B5EF4-FFF2-40B4-BE49-F238E27FC236}">
                <a16:creationId xmlns:a16="http://schemas.microsoft.com/office/drawing/2014/main" id="{4C6D9B87-85F2-0864-C4D2-47341342D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5FB54-2FFD-44EE-8139-DD340A0AD34F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888711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2E2F6C11-1A0C-CFCB-8970-41CCB18A2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Kuupäeva kohatäide 2">
            <a:extLst>
              <a:ext uri="{FF2B5EF4-FFF2-40B4-BE49-F238E27FC236}">
                <a16:creationId xmlns:a16="http://schemas.microsoft.com/office/drawing/2014/main" id="{80205179-C30E-F320-75A8-471205E9A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CC067-F0EA-43FC-B0C8-3C3470D993A7}" type="datetimeFigureOut">
              <a:rPr lang="et-EE" smtClean="0"/>
              <a:t>22.05.2025</a:t>
            </a:fld>
            <a:endParaRPr lang="et-EE"/>
          </a:p>
        </p:txBody>
      </p:sp>
      <p:sp>
        <p:nvSpPr>
          <p:cNvPr id="4" name="Jaluse kohatäide 3">
            <a:extLst>
              <a:ext uri="{FF2B5EF4-FFF2-40B4-BE49-F238E27FC236}">
                <a16:creationId xmlns:a16="http://schemas.microsoft.com/office/drawing/2014/main" id="{BC294347-0577-A76D-4B6E-468DA8AA7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aidinumbri kohatäide 4">
            <a:extLst>
              <a:ext uri="{FF2B5EF4-FFF2-40B4-BE49-F238E27FC236}">
                <a16:creationId xmlns:a16="http://schemas.microsoft.com/office/drawing/2014/main" id="{1A384553-6AB0-E906-2150-C3DA29C34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5FB54-2FFD-44EE-8139-DD340A0AD34F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85489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uupäeva kohatäide 1">
            <a:extLst>
              <a:ext uri="{FF2B5EF4-FFF2-40B4-BE49-F238E27FC236}">
                <a16:creationId xmlns:a16="http://schemas.microsoft.com/office/drawing/2014/main" id="{B031727D-E3D5-8C80-B679-25E5150FB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CC067-F0EA-43FC-B0C8-3C3470D993A7}" type="datetimeFigureOut">
              <a:rPr lang="et-EE" smtClean="0"/>
              <a:t>22.05.2025</a:t>
            </a:fld>
            <a:endParaRPr lang="et-EE"/>
          </a:p>
        </p:txBody>
      </p:sp>
      <p:sp>
        <p:nvSpPr>
          <p:cNvPr id="3" name="Jaluse kohatäide 2">
            <a:extLst>
              <a:ext uri="{FF2B5EF4-FFF2-40B4-BE49-F238E27FC236}">
                <a16:creationId xmlns:a16="http://schemas.microsoft.com/office/drawing/2014/main" id="{9309200D-D59F-8D55-62F9-95150FDF6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aidinumbri kohatäide 3">
            <a:extLst>
              <a:ext uri="{FF2B5EF4-FFF2-40B4-BE49-F238E27FC236}">
                <a16:creationId xmlns:a16="http://schemas.microsoft.com/office/drawing/2014/main" id="{2FA26DEC-F316-85F8-91EE-1CD2759FE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5FB54-2FFD-44EE-8139-DD340A0AD34F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127138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A4E8A347-FB01-9660-7385-95256282F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8F1B5798-F94B-AC10-9F67-7D48EC4BB4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Teksti kohatäide 3">
            <a:extLst>
              <a:ext uri="{FF2B5EF4-FFF2-40B4-BE49-F238E27FC236}">
                <a16:creationId xmlns:a16="http://schemas.microsoft.com/office/drawing/2014/main" id="{E9237348-1B21-3E24-17E8-90F6C58016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5" name="Kuupäeva kohatäide 4">
            <a:extLst>
              <a:ext uri="{FF2B5EF4-FFF2-40B4-BE49-F238E27FC236}">
                <a16:creationId xmlns:a16="http://schemas.microsoft.com/office/drawing/2014/main" id="{FE909D2D-BF3C-BA65-80AD-C7E734E00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CC067-F0EA-43FC-B0C8-3C3470D993A7}" type="datetimeFigureOut">
              <a:rPr lang="et-EE" smtClean="0"/>
              <a:t>22.05.2025</a:t>
            </a:fld>
            <a:endParaRPr lang="et-EE"/>
          </a:p>
        </p:txBody>
      </p:sp>
      <p:sp>
        <p:nvSpPr>
          <p:cNvPr id="6" name="Jaluse kohatäide 5">
            <a:extLst>
              <a:ext uri="{FF2B5EF4-FFF2-40B4-BE49-F238E27FC236}">
                <a16:creationId xmlns:a16="http://schemas.microsoft.com/office/drawing/2014/main" id="{8E616D95-97DF-B2C5-B8DB-17A199E4E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>
            <a:extLst>
              <a:ext uri="{FF2B5EF4-FFF2-40B4-BE49-F238E27FC236}">
                <a16:creationId xmlns:a16="http://schemas.microsoft.com/office/drawing/2014/main" id="{169DA04B-9922-D68C-B386-7E2C39D10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5FB54-2FFD-44EE-8139-DD340A0AD34F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961212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9FBCFA25-D827-F292-BF41-8CCAF46EBE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Pildi kohatäide 2">
            <a:extLst>
              <a:ext uri="{FF2B5EF4-FFF2-40B4-BE49-F238E27FC236}">
                <a16:creationId xmlns:a16="http://schemas.microsoft.com/office/drawing/2014/main" id="{E93C3B79-2CEE-752F-0AE9-9EDF97BD90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ksti kohatäide 3">
            <a:extLst>
              <a:ext uri="{FF2B5EF4-FFF2-40B4-BE49-F238E27FC236}">
                <a16:creationId xmlns:a16="http://schemas.microsoft.com/office/drawing/2014/main" id="{BDC65C6E-7BED-96AC-6758-B108D9350E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5" name="Kuupäeva kohatäide 4">
            <a:extLst>
              <a:ext uri="{FF2B5EF4-FFF2-40B4-BE49-F238E27FC236}">
                <a16:creationId xmlns:a16="http://schemas.microsoft.com/office/drawing/2014/main" id="{11274255-2658-3945-4594-6D48A24C8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CC067-F0EA-43FC-B0C8-3C3470D993A7}" type="datetimeFigureOut">
              <a:rPr lang="et-EE" smtClean="0"/>
              <a:t>22.05.2025</a:t>
            </a:fld>
            <a:endParaRPr lang="et-EE"/>
          </a:p>
        </p:txBody>
      </p:sp>
      <p:sp>
        <p:nvSpPr>
          <p:cNvPr id="6" name="Jaluse kohatäide 5">
            <a:extLst>
              <a:ext uri="{FF2B5EF4-FFF2-40B4-BE49-F238E27FC236}">
                <a16:creationId xmlns:a16="http://schemas.microsoft.com/office/drawing/2014/main" id="{E737AC20-E583-8C20-2A27-F6DDFB531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>
            <a:extLst>
              <a:ext uri="{FF2B5EF4-FFF2-40B4-BE49-F238E27FC236}">
                <a16:creationId xmlns:a16="http://schemas.microsoft.com/office/drawing/2014/main" id="{79437799-9587-81A3-E995-8511A8C85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5FB54-2FFD-44EE-8139-DD340A0AD34F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736580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ja kohatäide 1">
            <a:extLst>
              <a:ext uri="{FF2B5EF4-FFF2-40B4-BE49-F238E27FC236}">
                <a16:creationId xmlns:a16="http://schemas.microsoft.com/office/drawing/2014/main" id="{5C2F0EEF-E642-3788-3402-AE7065FE9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Teksti kohatäide 2">
            <a:extLst>
              <a:ext uri="{FF2B5EF4-FFF2-40B4-BE49-F238E27FC236}">
                <a16:creationId xmlns:a16="http://schemas.microsoft.com/office/drawing/2014/main" id="{A9B18D2C-F7E2-7E6A-D2A7-1FDF948226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1EF55D53-FF72-8BD1-9D6E-F4BF19AD0F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27CC067-F0EA-43FC-B0C8-3C3470D993A7}" type="datetimeFigureOut">
              <a:rPr lang="et-EE" smtClean="0"/>
              <a:t>22.05.2025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60503A92-6059-6112-A8B6-A4401F4A5C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8AF4E463-2A2C-EB10-EA33-4C721E0272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B75FB54-2FFD-44EE-8139-DD340A0AD34F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651510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B23EE8D9-5D79-5691-E56E-6B6CBC367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/>
              <a:t>Taustainfo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02285ABB-0D1D-085C-F0E6-1D1C13863F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t-EE" dirty="0"/>
              <a:t>VLV teavitas VMK lepingu mittepikendamisest 26.01.2024, s.t. ca 1.5 aastat tagasi.</a:t>
            </a:r>
          </a:p>
          <a:p>
            <a:r>
              <a:rPr lang="et-EE" dirty="0"/>
              <a:t>Hoone suurus on 1197 m2.</a:t>
            </a:r>
          </a:p>
          <a:p>
            <a:r>
              <a:rPr lang="et-EE" dirty="0"/>
              <a:t>VLV on olnud valmis jätkama lepingut, kuid soovib saada kõrgemat hinda. Viimane pakkumine on 4.5 EUR/m2, millele ei ole minu teada VMK vastanud.</a:t>
            </a:r>
          </a:p>
          <a:p>
            <a:r>
              <a:rPr lang="et-EE" dirty="0"/>
              <a:t>Tänase rendi 1 EUR/m2 ning VLV soovitud 4.5 EUR/m2 hinna vahe on 3.5 EUR/m2, 4 150 EUR kuus, 50 274 EUR aastas.</a:t>
            </a:r>
          </a:p>
          <a:p>
            <a:r>
              <a:rPr lang="et-EE" dirty="0"/>
              <a:t>SK huvihariduse kaudu maadlejaid treenib VMK 48 last.</a:t>
            </a:r>
          </a:p>
          <a:p>
            <a:r>
              <a:rPr lang="et-EE" dirty="0"/>
              <a:t>Täna panustab SK maadluse osakonnale ca 35 000 EUR (kulust on vanemate omaosalus </a:t>
            </a:r>
            <a:r>
              <a:rPr lang="et-EE"/>
              <a:t>maha võetud), </a:t>
            </a:r>
            <a:r>
              <a:rPr lang="et-EE" dirty="0"/>
              <a:t>mis teeb ühe õpilase kohta aastas 729 EUR</a:t>
            </a:r>
          </a:p>
          <a:p>
            <a:r>
              <a:rPr lang="et-EE" dirty="0"/>
              <a:t>Pakutud 4.5 EUR/m2 on minu hinnangul kindlasti allapoole turuhinda, s.t. isegi selle hinnaga toetab VLV läbi loobumiskulu VMK tegevust.</a:t>
            </a:r>
          </a:p>
          <a:p>
            <a:pPr marL="0" indent="0">
              <a:buNone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378902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AED2DC-A098-74C3-798E-E020ECF731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53910BAF-5611-A930-6AF5-40E630A04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/>
              <a:t>VMK poolt pakutav teenus</a:t>
            </a:r>
          </a:p>
        </p:txBody>
      </p:sp>
      <p:graphicFrame>
        <p:nvGraphicFramePr>
          <p:cNvPr id="4" name="Sisu kohatäide 3">
            <a:extLst>
              <a:ext uri="{FF2B5EF4-FFF2-40B4-BE49-F238E27FC236}">
                <a16:creationId xmlns:a16="http://schemas.microsoft.com/office/drawing/2014/main" id="{338418C2-65A7-C10E-B3E1-966E16A44D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7814512"/>
              </p:ext>
            </p:extLst>
          </p:nvPr>
        </p:nvGraphicFramePr>
        <p:xfrm>
          <a:off x="838200" y="1825625"/>
          <a:ext cx="10515600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4871">
                  <a:extLst>
                    <a:ext uri="{9D8B030D-6E8A-4147-A177-3AD203B41FA5}">
                      <a16:colId xmlns:a16="http://schemas.microsoft.com/office/drawing/2014/main" val="2524299187"/>
                    </a:ext>
                  </a:extLst>
                </a:gridCol>
                <a:gridCol w="2556387">
                  <a:extLst>
                    <a:ext uri="{9D8B030D-6E8A-4147-A177-3AD203B41FA5}">
                      <a16:colId xmlns:a16="http://schemas.microsoft.com/office/drawing/2014/main" val="1098592029"/>
                    </a:ext>
                  </a:extLst>
                </a:gridCol>
                <a:gridCol w="2507226">
                  <a:extLst>
                    <a:ext uri="{9D8B030D-6E8A-4147-A177-3AD203B41FA5}">
                      <a16:colId xmlns:a16="http://schemas.microsoft.com/office/drawing/2014/main" val="425174492"/>
                    </a:ext>
                  </a:extLst>
                </a:gridCol>
                <a:gridCol w="2367116">
                  <a:extLst>
                    <a:ext uri="{9D8B030D-6E8A-4147-A177-3AD203B41FA5}">
                      <a16:colId xmlns:a16="http://schemas.microsoft.com/office/drawing/2014/main" val="3878321798"/>
                    </a:ext>
                  </a:extLst>
                </a:gridCol>
              </a:tblGrid>
              <a:tr h="586017">
                <a:tc>
                  <a:txBody>
                    <a:bodyPr/>
                    <a:lstStyle/>
                    <a:p>
                      <a:pPr algn="ctr"/>
                      <a:r>
                        <a:rPr lang="et-EE" dirty="0"/>
                        <a:t>VMK TEENUSED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dirty="0"/>
                        <a:t>KASUSAAJA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dirty="0"/>
                        <a:t>FINANTSEERIJA</a:t>
                      </a:r>
                    </a:p>
                    <a:p>
                      <a:pPr algn="ctr"/>
                      <a:r>
                        <a:rPr lang="et-EE" dirty="0"/>
                        <a:t>Kuni 19.08.2025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dirty="0"/>
                        <a:t>FINANTSEERIJA</a:t>
                      </a:r>
                    </a:p>
                    <a:p>
                      <a:pPr algn="ctr"/>
                      <a:r>
                        <a:rPr lang="et-EE" dirty="0"/>
                        <a:t>Alates 20.08.2025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7814065"/>
                  </a:ext>
                </a:extLst>
              </a:tr>
              <a:tr h="1555750">
                <a:tc>
                  <a:txBody>
                    <a:bodyPr/>
                    <a:lstStyle/>
                    <a:p>
                      <a:r>
                        <a:rPr lang="et-EE" dirty="0"/>
                        <a:t>TEENUS 1.</a:t>
                      </a:r>
                    </a:p>
                    <a:p>
                      <a:r>
                        <a:rPr lang="et-EE" dirty="0"/>
                        <a:t>Viljandi linna ja valdade noorte huvihariduse korraldamine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/>
                        <a:t>Viljandi linna ja ümbritsevate valdade noored. Täna on neid 48 noort.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/>
                        <a:t>Viljandi linn ja ümbritsevad vallad, läbi SK (palgad, jooksvad treenimise kulud jne.)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dirty="0"/>
                        <a:t>Viljandi linn ja ümbritsevad vallad, läbi SK (palgad, jooksvad treenimise kulud jne.)</a:t>
                      </a:r>
                    </a:p>
                    <a:p>
                      <a:endParaRPr lang="et-E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4924139"/>
                  </a:ext>
                </a:extLst>
              </a:tr>
              <a:tr h="2292684">
                <a:tc>
                  <a:txBody>
                    <a:bodyPr/>
                    <a:lstStyle/>
                    <a:p>
                      <a:r>
                        <a:rPr lang="et-EE" dirty="0"/>
                        <a:t>TEENUS 2.</a:t>
                      </a:r>
                    </a:p>
                    <a:p>
                      <a:r>
                        <a:rPr lang="et-EE" dirty="0"/>
                        <a:t>Eesti maadluse kompetentsi ning konkurentsivõime tõstmine:</a:t>
                      </a:r>
                    </a:p>
                    <a:p>
                      <a:r>
                        <a:rPr lang="et-EE" dirty="0"/>
                        <a:t>s.h. Treeneritöö</a:t>
                      </a:r>
                    </a:p>
                    <a:p>
                      <a:r>
                        <a:rPr lang="et-EE" dirty="0"/>
                        <a:t>s.h. Majutusteenus</a:t>
                      </a:r>
                    </a:p>
                    <a:p>
                      <a:r>
                        <a:rPr lang="et-EE" dirty="0"/>
                        <a:t>s.h. Laagrite korraldamine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/>
                        <a:t>Otsesed kasusaajad:</a:t>
                      </a:r>
                    </a:p>
                    <a:p>
                      <a:r>
                        <a:rPr lang="et-EE" dirty="0"/>
                        <a:t>Eesti Olümpiakomitee</a:t>
                      </a:r>
                    </a:p>
                    <a:p>
                      <a:r>
                        <a:rPr lang="et-EE" dirty="0"/>
                        <a:t>Eesti Maadlusliit</a:t>
                      </a:r>
                    </a:p>
                    <a:p>
                      <a:endParaRPr lang="et-EE" dirty="0"/>
                    </a:p>
                    <a:p>
                      <a:r>
                        <a:rPr lang="et-EE" dirty="0"/>
                        <a:t>Kaudne kasusaaja:</a:t>
                      </a:r>
                    </a:p>
                    <a:p>
                      <a:r>
                        <a:rPr lang="et-EE" dirty="0"/>
                        <a:t>Viljandi maadlussektor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dirty="0"/>
                    </a:p>
                    <a:p>
                      <a:r>
                        <a:rPr lang="et-EE" dirty="0"/>
                        <a:t>??? EUR</a:t>
                      </a:r>
                    </a:p>
                    <a:p>
                      <a:r>
                        <a:rPr lang="et-EE" dirty="0"/>
                        <a:t>??? EUR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/>
                        <a:t>Lisafinantseeringu vajadus 50 274 EUR aastas</a:t>
                      </a:r>
                    </a:p>
                    <a:p>
                      <a:endParaRPr lang="et-EE" dirty="0"/>
                    </a:p>
                    <a:p>
                      <a:r>
                        <a:rPr lang="et-EE" dirty="0"/>
                        <a:t>Eesti Olümpiakomitee</a:t>
                      </a:r>
                    </a:p>
                    <a:p>
                      <a:r>
                        <a:rPr lang="et-EE" dirty="0"/>
                        <a:t>Eesti Maadlusliit</a:t>
                      </a:r>
                    </a:p>
                    <a:p>
                      <a:r>
                        <a:rPr lang="et-EE" dirty="0"/>
                        <a:t>Sponsorid</a:t>
                      </a:r>
                    </a:p>
                    <a:p>
                      <a:r>
                        <a:rPr lang="et-EE" dirty="0"/>
                        <a:t>Viljandi linn ja teised ümbritsevad vallad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64879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7161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384E92-1AA0-411F-471E-9F54DE8639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84934AD8-EE5D-E30E-2E1D-9109B6F00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/>
              <a:t>Millist probleemi me lahendame?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6F5398FC-ADF8-BFE2-3605-E457A6C23B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t-EE" dirty="0"/>
              <a:t>VLV ei saa </a:t>
            </a:r>
            <a:r>
              <a:rPr lang="et-EE" dirty="0" err="1"/>
              <a:t>eelisfinantseerida</a:t>
            </a:r>
            <a:r>
              <a:rPr lang="et-EE" dirty="0"/>
              <a:t> ühe spordiala tegemisi, eriti veel kui lisafinantseerimist vajab mitte noorte huvitegevus, vaid ühe ala Eesti kompetentsikeskuse tegevus. See loob ebaõiglase olukorra teiste spordialade suhtes.</a:t>
            </a:r>
          </a:p>
          <a:p>
            <a:r>
              <a:rPr lang="et-EE" dirty="0"/>
              <a:t>VMK saab täna oma osutatava teenus eest kompensatsiooni mahus, mis katab ära nende tänased kulud.</a:t>
            </a:r>
          </a:p>
          <a:p>
            <a:r>
              <a:rPr lang="et-EE" dirty="0"/>
              <a:t>Kui VMK rendikulud tõusevad (aastas 50 TEUR), siis ei saa VMK oma teenuse pakkumisel piisavalt kompensatsiooni, et kulud ära katta.</a:t>
            </a:r>
          </a:p>
          <a:p>
            <a:r>
              <a:rPr lang="et-EE" dirty="0"/>
              <a:t>NB! Viljandi linn kui huvihariduse eest vastutaja jääb huvihariduse kulusid jätkuvalt läbi SK tegema.</a:t>
            </a:r>
          </a:p>
          <a:p>
            <a:endParaRPr lang="et-EE" dirty="0"/>
          </a:p>
          <a:p>
            <a:pPr marL="0" indent="0">
              <a:buNone/>
            </a:pPr>
            <a:r>
              <a:rPr lang="et-EE" sz="3800" b="1" dirty="0"/>
              <a:t>Tuumprobleem: kui VMK peab maksma kasutatavate pindade eest kõrgemat hinda (NB! Mitte turuhinda), siis ei ole tema teenuse tarbijad nõus selle teenuse eest rohkem maksma.</a:t>
            </a:r>
          </a:p>
          <a:p>
            <a:pPr marL="0" indent="0">
              <a:buNone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706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2E7130-9049-3E0E-11B0-CE029498DB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ealkiri 6">
            <a:extLst>
              <a:ext uri="{FF2B5EF4-FFF2-40B4-BE49-F238E27FC236}">
                <a16:creationId xmlns:a16="http://schemas.microsoft.com/office/drawing/2014/main" id="{4FA1CA19-8F0F-1BFC-DC30-A6B5F6259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06245"/>
          </a:xfrm>
        </p:spPr>
        <p:txBody>
          <a:bodyPr>
            <a:noAutofit/>
          </a:bodyPr>
          <a:lstStyle/>
          <a:p>
            <a:r>
              <a:rPr lang="et-EE" b="1" dirty="0"/>
              <a:t>Mida tähendab 50 TEUR Viljandi huvihariduses?</a:t>
            </a:r>
          </a:p>
        </p:txBody>
      </p:sp>
      <p:graphicFrame>
        <p:nvGraphicFramePr>
          <p:cNvPr id="4" name="Sisu kohatäide 3">
            <a:extLst>
              <a:ext uri="{FF2B5EF4-FFF2-40B4-BE49-F238E27FC236}">
                <a16:creationId xmlns:a16="http://schemas.microsoft.com/office/drawing/2014/main" id="{C9B4B64B-4DA8-B21A-2AB6-DE5B95D378D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1540525"/>
              </p:ext>
            </p:extLst>
          </p:nvPr>
        </p:nvGraphicFramePr>
        <p:xfrm>
          <a:off x="0" y="806245"/>
          <a:ext cx="12192000" cy="560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1683">
                  <a:extLst>
                    <a:ext uri="{9D8B030D-6E8A-4147-A177-3AD203B41FA5}">
                      <a16:colId xmlns:a16="http://schemas.microsoft.com/office/drawing/2014/main" val="2524299187"/>
                    </a:ext>
                  </a:extLst>
                </a:gridCol>
                <a:gridCol w="2496538">
                  <a:extLst>
                    <a:ext uri="{9D8B030D-6E8A-4147-A177-3AD203B41FA5}">
                      <a16:colId xmlns:a16="http://schemas.microsoft.com/office/drawing/2014/main" val="1098592029"/>
                    </a:ext>
                  </a:extLst>
                </a:gridCol>
                <a:gridCol w="4229297">
                  <a:extLst>
                    <a:ext uri="{9D8B030D-6E8A-4147-A177-3AD203B41FA5}">
                      <a16:colId xmlns:a16="http://schemas.microsoft.com/office/drawing/2014/main" val="425174492"/>
                    </a:ext>
                  </a:extLst>
                </a:gridCol>
                <a:gridCol w="2744482">
                  <a:extLst>
                    <a:ext uri="{9D8B030D-6E8A-4147-A177-3AD203B41FA5}">
                      <a16:colId xmlns:a16="http://schemas.microsoft.com/office/drawing/2014/main" val="3878321798"/>
                    </a:ext>
                  </a:extLst>
                </a:gridCol>
              </a:tblGrid>
              <a:tr h="841756">
                <a:tc>
                  <a:txBody>
                    <a:bodyPr/>
                    <a:lstStyle/>
                    <a:p>
                      <a:pPr algn="ctr"/>
                      <a:r>
                        <a:rPr lang="et-EE" dirty="0"/>
                        <a:t>HUVIHARIDUSE TEENUSE PAKKUJA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dirty="0"/>
                        <a:t>NOORTE ARV</a:t>
                      </a:r>
                    </a:p>
                    <a:p>
                      <a:pPr algn="ctr"/>
                      <a:r>
                        <a:rPr lang="et-EE" dirty="0"/>
                        <a:t>Linn</a:t>
                      </a:r>
                    </a:p>
                    <a:p>
                      <a:pPr algn="ctr"/>
                      <a:r>
                        <a:rPr lang="et-EE" dirty="0"/>
                        <a:t>(Kõik kokku)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dirty="0"/>
                        <a:t>LINNA PANUS</a:t>
                      </a:r>
                    </a:p>
                    <a:p>
                      <a:pPr algn="ctr"/>
                      <a:r>
                        <a:rPr lang="et-EE" dirty="0"/>
                        <a:t>SUMMA/SUMMA ÕP KOHTA</a:t>
                      </a:r>
                    </a:p>
                    <a:p>
                      <a:pPr algn="ctr"/>
                      <a:r>
                        <a:rPr lang="et-EE" dirty="0"/>
                        <a:t>(AASTAS)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dirty="0"/>
                        <a:t>OMAOSALUS</a:t>
                      </a:r>
                    </a:p>
                    <a:p>
                      <a:pPr algn="ctr"/>
                      <a:r>
                        <a:rPr lang="et-EE" dirty="0"/>
                        <a:t>ÕPPEMAKS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7814065"/>
                  </a:ext>
                </a:extLst>
              </a:tr>
              <a:tr h="841756">
                <a:tc>
                  <a:txBody>
                    <a:bodyPr/>
                    <a:lstStyle/>
                    <a:p>
                      <a:r>
                        <a:rPr lang="et-EE" dirty="0" err="1"/>
                        <a:t>Fellin</a:t>
                      </a:r>
                      <a:r>
                        <a:rPr lang="et-EE" dirty="0"/>
                        <a:t> Tenniseklubi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dirty="0"/>
                        <a:t>80</a:t>
                      </a:r>
                    </a:p>
                    <a:p>
                      <a:pPr algn="ctr"/>
                      <a:r>
                        <a:rPr lang="et-EE" dirty="0"/>
                        <a:t>(90)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dirty="0"/>
                        <a:t>Toetus 17 300 EUR </a:t>
                      </a:r>
                    </a:p>
                    <a:p>
                      <a:pPr algn="ctr"/>
                      <a:r>
                        <a:rPr lang="et-EE" dirty="0"/>
                        <a:t>17 300/80 õpilast</a:t>
                      </a:r>
                    </a:p>
                    <a:p>
                      <a:pPr algn="ctr"/>
                      <a:r>
                        <a:rPr lang="et-EE" dirty="0"/>
                        <a:t>= 216 EUR õpilane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dirty="0"/>
                        <a:t>49 – 86 EUR/õpilane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4924139"/>
                  </a:ext>
                </a:extLst>
              </a:tr>
              <a:tr h="1094283">
                <a:tc>
                  <a:txBody>
                    <a:bodyPr/>
                    <a:lstStyle/>
                    <a:p>
                      <a:r>
                        <a:rPr lang="et-EE" dirty="0"/>
                        <a:t>Viljandi JK Tulevik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dirty="0"/>
                        <a:t>270</a:t>
                      </a:r>
                    </a:p>
                    <a:p>
                      <a:pPr algn="ctr"/>
                      <a:r>
                        <a:rPr lang="et-EE" dirty="0"/>
                        <a:t>(370)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dirty="0"/>
                        <a:t>Toetus 27 000 + tasuta platsid 22 465 = 49 465 EUR</a:t>
                      </a:r>
                    </a:p>
                    <a:p>
                      <a:pPr algn="ctr"/>
                      <a:r>
                        <a:rPr lang="et-EE" dirty="0"/>
                        <a:t>49 465 EUR/270 õpilast</a:t>
                      </a:r>
                    </a:p>
                    <a:p>
                      <a:pPr algn="ctr"/>
                      <a:r>
                        <a:rPr lang="et-EE" dirty="0"/>
                        <a:t>= 183 EUR õpilane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dirty="0"/>
                        <a:t>35 – 65 EUR/õpilane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5845348"/>
                  </a:ext>
                </a:extLst>
              </a:tr>
              <a:tr h="1132925">
                <a:tc>
                  <a:txBody>
                    <a:bodyPr/>
                    <a:lstStyle/>
                    <a:p>
                      <a:r>
                        <a:rPr lang="et-EE" sz="1600" dirty="0"/>
                        <a:t>Viljandi Rattaklubi</a:t>
                      </a:r>
                    </a:p>
                    <a:p>
                      <a:r>
                        <a:rPr lang="et-EE" sz="1600" i="1" dirty="0"/>
                        <a:t>Kogu toetus 10700, millest hinnanguliselt pool on ürituskorraldus ning pool õppetöö)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dirty="0"/>
                        <a:t>28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dirty="0"/>
                        <a:t>(41)</a:t>
                      </a:r>
                    </a:p>
                    <a:p>
                      <a:pPr algn="ctr"/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dirty="0"/>
                        <a:t>Toetus 5 350 EUR + ruumide 7 835 EUR = 13 185 EUR</a:t>
                      </a:r>
                    </a:p>
                    <a:p>
                      <a:pPr algn="ctr"/>
                      <a:r>
                        <a:rPr lang="et-EE" dirty="0"/>
                        <a:t>13 185 EUR/28 õpilast</a:t>
                      </a:r>
                    </a:p>
                    <a:p>
                      <a:pPr algn="ctr"/>
                      <a:r>
                        <a:rPr lang="et-EE" dirty="0"/>
                        <a:t>= 471 EUR/õpilane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dirty="0"/>
                        <a:t>45 EUR/õpilane</a:t>
                      </a:r>
                    </a:p>
                    <a:p>
                      <a:pPr algn="ctr"/>
                      <a:endParaRPr lang="et-E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8721417"/>
                  </a:ext>
                </a:extLst>
              </a:tr>
              <a:tr h="533112">
                <a:tc>
                  <a:txBody>
                    <a:bodyPr/>
                    <a:lstStyle/>
                    <a:p>
                      <a:r>
                        <a:rPr lang="et-EE" sz="1600" i="1" dirty="0"/>
                        <a:t>Maadlejad huviharidus</a:t>
                      </a:r>
                    </a:p>
                    <a:p>
                      <a:r>
                        <a:rPr lang="et-EE" sz="1600" i="1" dirty="0"/>
                        <a:t>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dirty="0"/>
                        <a:t>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dirty="0"/>
                        <a:t>35 000 EUR/48 õpilast</a:t>
                      </a:r>
                    </a:p>
                    <a:p>
                      <a:pPr algn="ctr"/>
                      <a:r>
                        <a:rPr lang="et-EE" dirty="0"/>
                        <a:t>= 729 EUR/õpilane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t-E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5874032"/>
                  </a:ext>
                </a:extLst>
              </a:tr>
              <a:tr h="589229">
                <a:tc>
                  <a:txBody>
                    <a:bodyPr/>
                    <a:lstStyle/>
                    <a:p>
                      <a:r>
                        <a:rPr lang="et-EE" sz="1600" i="1" dirty="0"/>
                        <a:t>Maadlejad kompetentsikeskus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dirty="0"/>
                        <a:t>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dirty="0"/>
                        <a:t>50 000 EUR/48 õpilast</a:t>
                      </a:r>
                    </a:p>
                    <a:p>
                      <a:pPr algn="ctr"/>
                      <a:r>
                        <a:rPr lang="et-EE" dirty="0"/>
                        <a:t>= 1041 EUR õpilane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t-E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21588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923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980E1B-4C47-948E-EAD6-5B87FFE752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75CDC40C-15C1-CAC1-CED9-68E53EDC1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/>
              <a:t>RH isiklikud mõtted ja arvamised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F33DF39E-BAB5-3B9D-E599-EFB80A8EE4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t-EE" dirty="0"/>
              <a:t>See tekkinud olukord on näide, kus majanduslikku probleemi püütakse lahendada poliitiliselt. Minu jaoks täiesti väär tee.</a:t>
            </a:r>
          </a:p>
          <a:p>
            <a:r>
              <a:rPr lang="et-EE" dirty="0"/>
              <a:t>On olnud väär siduda VMK tegevuse jätkamine V2 hoones Viljandi Noortekeskuse asukohaga. Sõnumiselgus on selliste juhtumite puhul väga oluline.</a:t>
            </a:r>
          </a:p>
          <a:p>
            <a:r>
              <a:rPr lang="et-EE" dirty="0"/>
              <a:t>Läbirääkimiste käik näitab selgelt, et VLV on valmis jätkama VMK-</a:t>
            </a:r>
            <a:r>
              <a:rPr lang="et-EE" dirty="0" err="1"/>
              <a:t>ga</a:t>
            </a:r>
            <a:r>
              <a:rPr lang="et-EE" dirty="0"/>
              <a:t> rendisuhet järgneva nelja aasta jooksul kui rent on 4.50 EUR/m2.</a:t>
            </a:r>
          </a:p>
          <a:p>
            <a:r>
              <a:rPr lang="et-EE" dirty="0" err="1"/>
              <a:t>Helir</a:t>
            </a:r>
            <a:r>
              <a:rPr lang="et-EE" dirty="0"/>
              <a:t> </a:t>
            </a:r>
            <a:r>
              <a:rPr lang="et-EE" dirty="0" err="1"/>
              <a:t>Valdor</a:t>
            </a:r>
            <a:r>
              <a:rPr lang="et-EE" dirty="0"/>
              <a:t> Seedri väljatoodud probleem linnale kuuluvate rajatiste kasutamisel on olema ning sellega tuleb tegeleda. Aga tegelemine peaks olema selles suunas, et õiglaselt maksustada kasutamist, mitte laiendada tasuta kasutamist.</a:t>
            </a:r>
          </a:p>
          <a:p>
            <a:r>
              <a:rPr lang="et-EE" dirty="0"/>
              <a:t>Tänane praktika on, et enamusel SK kuuluvatel spordialadel on olemas eraldi spordiklubid, mis tegutsevad samas valdkonnas. Ma leian, et on aeg nende suhete paremaks reguleerimiseks.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716268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BD731D-2BBE-3466-57D1-F1354A4483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6DC8D38B-00F7-2C6B-421C-1BDEE03BD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/>
              <a:t>Võimalikud lahendused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C5AFA417-3883-03FF-B2A3-F7F038AF9C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t-EE" dirty="0"/>
              <a:t>Täna soovib VMK selle puuduoleva summa (50 TEUR) katmist Viljandi linnalt. Minule teadaolevalt ei ole Viljandi linn valmis ainuisikuliselt seda lisakulu katma.</a:t>
            </a:r>
          </a:p>
          <a:p>
            <a:r>
              <a:rPr lang="et-EE" dirty="0"/>
              <a:t>Võimalikud lahendused leidmaks puuduolevad 50 TEUR aastas:</a:t>
            </a:r>
          </a:p>
          <a:p>
            <a:pPr lvl="1"/>
            <a:r>
              <a:rPr lang="et-EE" dirty="0"/>
              <a:t>Kaasata rohkem otseseid kasusaajaid – Eesti Olümpiakomitee, Eesti Maadlusliit</a:t>
            </a:r>
          </a:p>
          <a:p>
            <a:pPr lvl="1"/>
            <a:r>
              <a:rPr lang="et-EE" dirty="0"/>
              <a:t>Kaasata rohkem toetajaid</a:t>
            </a:r>
          </a:p>
          <a:p>
            <a:pPr lvl="1"/>
            <a:r>
              <a:rPr lang="et-EE" dirty="0"/>
              <a:t>Kaasata rohkem teisi omavalitsusi – Viljandi vald, Põhja Sakala vald, Mulgi vald.</a:t>
            </a:r>
          </a:p>
          <a:p>
            <a:pPr lvl="1"/>
            <a:r>
              <a:rPr lang="et-EE" dirty="0"/>
              <a:t>Tõsta hinda laagrite korraldamise teenusel (mitte noorte huvihariduse korraldamine).</a:t>
            </a:r>
          </a:p>
          <a:p>
            <a:pPr lvl="1"/>
            <a:r>
              <a:rPr lang="et-EE" dirty="0"/>
              <a:t>Tõsta hinda noorte huviharidusele.</a:t>
            </a:r>
          </a:p>
          <a:p>
            <a:r>
              <a:rPr lang="et-EE" dirty="0"/>
              <a:t>Minu isiklik arvamine on, et on olemas lühike ajaaken, et sõlmida rendileping järgnevaks neljaks aastaks VLV ja VMK vahel. Eelduseks on VMK poolne kinnitus 4.50 EUR/m2 maksmiseks.</a:t>
            </a:r>
          </a:p>
        </p:txBody>
      </p:sp>
    </p:spTree>
    <p:extLst>
      <p:ext uri="{BB962C8B-B14F-4D97-AF65-F5344CB8AC3E}">
        <p14:creationId xmlns:p14="http://schemas.microsoft.com/office/powerpoint/2010/main" val="35040195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</TotalTime>
  <Words>801</Words>
  <Application>Microsoft Office PowerPoint</Application>
  <PresentationFormat>Laiekraan</PresentationFormat>
  <Paragraphs>103</Paragraphs>
  <Slides>6</Slides>
  <Notes>0</Notes>
  <HiddenSlides>0</HiddenSlides>
  <MMClips>0</MMClips>
  <ScaleCrop>false</ScaleCrop>
  <HeadingPairs>
    <vt:vector size="6" baseType="variant">
      <vt:variant>
        <vt:lpstr>Kasutatud fondid</vt:lpstr>
      </vt:variant>
      <vt:variant>
        <vt:i4>3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Office'i kujundus</vt:lpstr>
      <vt:lpstr>Taustainfo</vt:lpstr>
      <vt:lpstr>VMK poolt pakutav teenus</vt:lpstr>
      <vt:lpstr>Millist probleemi me lahendame?</vt:lpstr>
      <vt:lpstr>Mida tähendab 50 TEUR Viljandi huvihariduses?</vt:lpstr>
      <vt:lpstr>RH isiklikud mõtted ja arvamised</vt:lpstr>
      <vt:lpstr>Võimalikud lahendused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Rain Hüva</dc:creator>
  <cp:lastModifiedBy>Rain Hüva</cp:lastModifiedBy>
  <cp:revision>44</cp:revision>
  <dcterms:created xsi:type="dcterms:W3CDTF">2025-05-22T06:04:07Z</dcterms:created>
  <dcterms:modified xsi:type="dcterms:W3CDTF">2025-05-22T12:31:45Z</dcterms:modified>
</cp:coreProperties>
</file>