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7" r:id="rId5"/>
    <p:sldId id="268" r:id="rId6"/>
    <p:sldId id="262" r:id="rId7"/>
    <p:sldId id="261" r:id="rId8"/>
    <p:sldId id="269" r:id="rId9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222" autoAdjust="0"/>
  </p:normalViewPr>
  <p:slideViewPr>
    <p:cSldViewPr snapToGrid="0">
      <p:cViewPr varScale="1">
        <p:scale>
          <a:sx n="68" d="100"/>
          <a:sy n="68" d="100"/>
        </p:scale>
        <p:origin x="123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84C63-4CD1-4380-B449-8BD2D24BC4D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17BA7-48C3-429F-ADE7-555F6F47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70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Ei võta ka konkreetsete patsientidega seotud juhtumite peamise menetleja rolli.</a:t>
            </a:r>
          </a:p>
          <a:p>
            <a:r>
              <a:rPr lang="et-EE" dirty="0"/>
              <a:t>Kuigi </a:t>
            </a:r>
            <a:r>
              <a:rPr lang="et-EE" dirty="0" err="1"/>
              <a:t>Tervikum</a:t>
            </a:r>
            <a:r>
              <a:rPr lang="et-EE" dirty="0"/>
              <a:t> on võtmetähtsusega hoone, pöörame tähelepanu ka teistele Viljandi Haigla hoonetele, kus patsientidele teenuseid osutatakse. </a:t>
            </a:r>
          </a:p>
          <a:p>
            <a:r>
              <a:rPr lang="et-EE" dirty="0"/>
              <a:t>Augustis saab täis aasta </a:t>
            </a:r>
            <a:r>
              <a:rPr lang="et-EE" dirty="0" err="1"/>
              <a:t>Tervikumil</a:t>
            </a:r>
            <a:r>
              <a:rPr lang="et-EE" dirty="0"/>
              <a:t> ja koduleht on olnud käigus veidi alla aasta. Toimetame ka nendega. </a:t>
            </a:r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7BA7-48C3-429F-ADE7-555F6F4758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82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34506-712D-4E4C-8B38-974460342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708C4A-2CE7-486B-A3E3-F3111856C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EA6CD-6DE6-4220-92C9-0DF2AC2BC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2E2A3-219F-496C-AC02-C223DA0A6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88D66-8EA9-4CDA-BB13-0492896C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60891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6DABD-E6BE-4A21-A972-751D5BA1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1FA37-BA05-4B06-87EA-CDD077751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48316-4D67-4539-809C-27A85CCEC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48DFC-5F77-4E55-AE7B-85160D24E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F5D9E-A901-40FC-BD84-EB509F8D4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6802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E6582-2AA5-44C5-89A4-361BDE03D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976FB-8073-437F-A0D0-D1563C75B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A0015-69DB-42C1-B83C-3439A5E54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BF306-46C0-4377-B8F3-C8D806562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1F722-B79B-40C7-81E0-9FDC26369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011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36303-6635-451C-A0D7-921B5F21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F49DD-868E-4D53-BF3E-12A2F2590E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AAFE8-2F6D-4811-B84B-C90A2F550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F915C-948D-46D5-A7A6-491DDBA58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61A83-1F46-48ED-A59B-8B441D194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8E401-2525-41B0-AAA1-92A0316DC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0061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A9DD-2B82-46B3-B003-4F5FA4912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56B8C-9094-4076-9419-1DA4AF2F8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9DAAB4-E1C4-4453-99E5-07703F680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3E66E3-0143-4A60-A18E-A7B9A400EB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4481C8-1EC6-48FD-8A57-58F85772F5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013408-53A1-497B-835A-FB1DF837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A10866-4443-49A5-A381-682C336C1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CAAE1-6AE8-47CE-A8AB-8C823D2E9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79969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17225-4EE3-40DB-8100-7A88D713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22B435-130E-4D82-94AD-0C6C5E4E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27A627-9DD9-439A-A65C-0D562B7D0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10A96-7157-4D03-83A7-128DD0941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16207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215186-6B09-4D7D-8A54-9743322D4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DF681-F0D1-464B-87BE-B4F802174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14EC2-634A-4145-B33C-B0F9B957B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2927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877A2-F68B-4E8F-B4EF-3A54CE8B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EF47C-0093-440A-BC36-41F4F8351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95AD6-CAC1-41AF-B806-A88BD93D0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D50E57-2BF4-47A9-9DCE-11D7E6E5E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8A665-706F-4E57-8705-CE478B34B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89B60-1ADE-46E9-A981-29C5484B4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82892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79809-E6D9-463E-BD76-44D6366D3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F5D197-3B50-4AB0-8EA0-C29F095D31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FFCAE-D9DB-4C75-94C9-0F201ED8F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6DE2A-9008-4F62-876F-440AF1721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1759D-AA80-40D8-9216-E3DF90926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28BCE-3606-40C4-BE63-579309D60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516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C4CFA-4110-4763-8D78-7C7A0D5CB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238DC-7CF7-42CB-8047-3307ED9D1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21150-E968-4A0C-9CFE-6AAECBD3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5E354-F5FB-484A-B322-5C125670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34EE6-F549-4283-961E-20551AEF2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94581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AC2E24-CA37-4CAF-9C32-ACBE490263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78B786-DCAF-4D77-BEDC-DD8E8C179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865A9-B7F5-4D9F-959F-51C3E3FDD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AC796-F45B-44D8-8ABC-F866E3A50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94376-6714-4B23-AEC6-AB497902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67126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07F006-D40C-4276-8A09-48192091B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BDACF-2A97-44B2-9762-0E9653235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D16D2-E05F-474B-A70E-BD9EFE4F75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89772-2468-46D6-9AE3-5E2499AA486D}" type="datetimeFigureOut">
              <a:rPr lang="et-EE" smtClean="0"/>
              <a:t>23.04.2026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E5C97-4A48-4594-ACDB-DD6F46EB2A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1C088-8531-4C64-9F3B-190E455A7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6E33-28B9-46EC-B353-FCD8FD66B43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2513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ljandihaigla.ee/rahuloluuuringud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patsientidenoukoda@viljandihaigla.e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4F022-62DF-0497-493A-DA0CF5CC4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ACB47CD0-C54E-6750-6626-BCACB087E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9B7E55-1026-6C78-4129-4B840DA32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172" y="392565"/>
            <a:ext cx="10112828" cy="639822"/>
          </a:xfrm>
        </p:spPr>
        <p:txBody>
          <a:bodyPr>
            <a:normAutofit/>
          </a:bodyPr>
          <a:lstStyle/>
          <a:p>
            <a:pPr algn="l"/>
            <a:r>
              <a:rPr lang="et-EE" sz="3600" b="1" dirty="0">
                <a:solidFill>
                  <a:srgbClr val="C00000"/>
                </a:solidFill>
                <a:latin typeface="Helvetica" panose="020B0604020202030204" pitchFamily="34" charset="0"/>
              </a:rPr>
              <a:t>Patsientide nõukojast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8CEA7-F746-36FE-A46E-553D0AA91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172" y="1032387"/>
            <a:ext cx="11046893" cy="521109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 algn="l">
              <a:spcAft>
                <a:spcPts val="1200"/>
              </a:spcAft>
              <a:buFontTx/>
              <a:buChar char="-"/>
            </a:pP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Eesmärk on tuua haigla arendustegevusse patsientide ja kogukonna vaade ning toetada </a:t>
            </a:r>
            <a:br>
              <a:rPr lang="et-EE" sz="2000" dirty="0">
                <a:latin typeface="Helvetica" panose="020B0604020202030204" pitchFamily="34" charset="0"/>
              </a:rPr>
            </a:b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patsiendikeskse tervishoiu kujundamist. Seda tehakse läbi järgmiste tegevuste</a:t>
            </a: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: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Vahendame patsientide küsimusi, probleeme ja ettepanekuid Haigla juhatusele;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Anname tagasisidet strateegiatele ning arendusprojektidele, mis parandavad nii Haigla protsesse kui ka Haigla töötajate suhtlust patsientide ja nende omastega;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Analüüsime ja aitame parandada patsientidele ning nende lähedastele suunatud infomaterjale (sh infotahvlid Haigla hoonetes) ning –kanaleid, et oluline teave oleks lihtsasti leitav ning mõistetav;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Teeme</a:t>
            </a: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ettepanekuid Haigla patsientide rahulolu parandamiseks, </a:t>
            </a:r>
            <a:r>
              <a:rPr lang="sv-S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analüüsides Haigla poolt </a:t>
            </a: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läbiviidud</a:t>
            </a:r>
            <a:r>
              <a:rPr lang="sv-S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rahulolu-</a:t>
            </a:r>
            <a:r>
              <a:rPr lang="sv-S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uuringuid</a:t>
            </a: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ning </a:t>
            </a:r>
            <a:r>
              <a:rPr lang="sv-S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analüüsides patsientide arstiabiga seotud ootusi, lähtudes patsientide ja nende perekondade vaatenurgas</a:t>
            </a: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t;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Aitame</a:t>
            </a:r>
            <a:r>
              <a:rPr lang="fi-FI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fi-FI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kaasa</a:t>
            </a:r>
            <a:r>
              <a:rPr lang="fi-FI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fi-FI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Haigla</a:t>
            </a:r>
            <a:r>
              <a:rPr lang="fi-FI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ja </a:t>
            </a:r>
            <a:r>
              <a:rPr lang="fi-FI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kogukonna</a:t>
            </a:r>
            <a:r>
              <a:rPr lang="fi-FI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fi-FI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vahelise</a:t>
            </a:r>
            <a:r>
              <a:rPr lang="fi-FI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fi-FI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informatsiooni</a:t>
            </a:r>
            <a:r>
              <a:rPr lang="fi-FI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fi-FI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vahendamisele</a:t>
            </a:r>
            <a:r>
              <a:rPr lang="fi-FI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.</a:t>
            </a:r>
            <a:endParaRPr lang="et-EE" sz="2000" dirty="0">
              <a:solidFill>
                <a:schemeClr val="tx1">
                  <a:lumMod val="50000"/>
                  <a:lumOff val="50000"/>
                </a:schemeClr>
              </a:solidFill>
              <a:latin typeface="Helvetica"/>
              <a:cs typeface="Helvetica"/>
            </a:endParaRPr>
          </a:p>
          <a:p>
            <a:pPr marL="342900" indent="-342900" algn="l">
              <a:spcAft>
                <a:spcPts val="1200"/>
              </a:spcAft>
              <a:buFontTx/>
              <a:buChar char="-"/>
            </a:pP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Patsientide nõukoda ei teosta järelevalvet ega auditeeri Haigla juhtkonna tegevust. Selleks puuduvad volitused kui ka ekspertiis.</a:t>
            </a:r>
          </a:p>
          <a:p>
            <a:pPr marL="342900" indent="-342900" algn="l">
              <a:spcAft>
                <a:spcPts val="1200"/>
              </a:spcAft>
              <a:buFontTx/>
              <a:buChar char="-"/>
            </a:pPr>
            <a:endParaRPr lang="et-EE" dirty="0">
              <a:solidFill>
                <a:schemeClr val="tx1">
                  <a:lumMod val="50000"/>
                  <a:lumOff val="5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0411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3061C-B7DD-0A86-3D79-9AC3E43C8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A35DC857-BEC1-1486-A6E8-569A0537C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BDAB24-8F13-56BB-D48B-841C7E6B6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172" y="392565"/>
            <a:ext cx="10112828" cy="905556"/>
          </a:xfrm>
        </p:spPr>
        <p:txBody>
          <a:bodyPr>
            <a:normAutofit/>
          </a:bodyPr>
          <a:lstStyle/>
          <a:p>
            <a:pPr algn="l"/>
            <a:r>
              <a:rPr lang="et-EE" sz="3600" b="1" dirty="0">
                <a:solidFill>
                  <a:srgbClr val="C00000"/>
                </a:solidFill>
                <a:latin typeface="Helvetica" panose="020B0604020202030204" pitchFamily="34" charset="0"/>
              </a:rPr>
              <a:t>Patsientide nõukoja koosseis ja rutiinid (1)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61B06-0184-5570-F206-1EAAFD4E79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3292" y="1490095"/>
            <a:ext cx="7803881" cy="44146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spcAft>
                <a:spcPts val="1200"/>
              </a:spcAft>
              <a:buFontTx/>
              <a:buChar char="-"/>
            </a:pP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Nõukoja esimees: Juhan-Mart Salumäe  </a:t>
            </a:r>
          </a:p>
          <a:p>
            <a:pPr marL="342900" indent="-342900" algn="l">
              <a:spcAft>
                <a:spcPts val="1200"/>
              </a:spcAft>
              <a:buFontTx/>
              <a:buChar char="-"/>
            </a:pPr>
            <a:r>
              <a:rPr lang="et-E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Nõukoja liikmed: 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Piret Aus (ligipääsetavuse eestkõneleja); 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Ly Kirt (eakate esindaja);  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Siiri Sula (sotsiaalvaldkonna esindaja); 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Aleksandra Kena (noorte esindaja); </a:t>
            </a:r>
          </a:p>
          <a:p>
            <a:pPr marL="800100" lvl="1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Sirje </a:t>
            </a:r>
            <a:r>
              <a:rPr lang="et-EE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Ilver</a:t>
            </a: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(Viljandimaa Puuetega Inimeste Koja </a:t>
            </a:r>
            <a:b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</a:b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                 esindaja).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69BE03-E043-3F4F-AC96-50F5F3D311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724" r="22674"/>
          <a:stretch>
            <a:fillRect/>
          </a:stretch>
        </p:blipFill>
        <p:spPr>
          <a:xfrm>
            <a:off x="275033" y="1490094"/>
            <a:ext cx="4609836" cy="421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737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97FBB-F993-E969-CF75-FE1840741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CF696A80-9950-52A4-81FF-B53B99585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E61CBD48-E412-A3F1-E3F9-F531A5F8F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2" r="43378" b="10187"/>
          <a:stretch>
            <a:fillRect/>
          </a:stretch>
        </p:blipFill>
        <p:spPr>
          <a:xfrm>
            <a:off x="555172" y="1573869"/>
            <a:ext cx="2161032" cy="45348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458A09-D1EF-C2E3-33ED-A0EE6EBC3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172" y="392565"/>
            <a:ext cx="10112828" cy="905556"/>
          </a:xfrm>
        </p:spPr>
        <p:txBody>
          <a:bodyPr>
            <a:normAutofit fontScale="90000"/>
          </a:bodyPr>
          <a:lstStyle/>
          <a:p>
            <a:pPr algn="l"/>
            <a:r>
              <a:rPr lang="et-EE" sz="3600" b="1">
                <a:solidFill>
                  <a:srgbClr val="C00000"/>
                </a:solidFill>
                <a:latin typeface="Helvetica" panose="020B0604020202030204" pitchFamily="34" charset="0"/>
              </a:rPr>
              <a:t>Patsientide nõukoja uus koosseis ja rutiinid (2)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2F6198-653C-66F3-27B5-C54BF7AB0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6293" y="1567541"/>
            <a:ext cx="8640535" cy="5004709"/>
          </a:xfrm>
        </p:spPr>
        <p:txBody>
          <a:bodyPr>
            <a:normAutofit/>
          </a:bodyPr>
          <a:lstStyle/>
          <a:p>
            <a:pPr marL="342900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04.03 kohtumise teemad olid statuudi ülevaatamine, tegevuskava arutelu ning üle-eestilise patsientide nõukodade kohtumise korraldamine 15.05 </a:t>
            </a:r>
            <a:r>
              <a:rPr lang="et-EE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Tervikumis</a:t>
            </a: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. 01.04 vaatasime 2025. aasta rahulolu-uuringu tulemusi.</a:t>
            </a:r>
          </a:p>
          <a:p>
            <a:pPr marL="342900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Kohtumiste rutiin üldiselt kord kahe kuu jooksul, kuid perioodil märts kuni juuni kohtume korra kuus, et mõningad tegevused hooga käima lükata.</a:t>
            </a:r>
          </a:p>
          <a:p>
            <a:pPr marL="342900" indent="-342900" algn="l">
              <a:spcAft>
                <a:spcPts val="1200"/>
              </a:spcAft>
              <a:buFontTx/>
              <a:buChar char="-"/>
            </a:pPr>
            <a:r>
              <a:rPr lang="et-EE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Haigla nõukogu kohtumised patsientide nõukojaga toimuvad üks kord aastas.</a:t>
            </a:r>
          </a:p>
          <a:p>
            <a:pPr marL="342900" indent="-342900" algn="l">
              <a:spcAft>
                <a:spcPts val="1200"/>
              </a:spcAft>
              <a:buFontTx/>
              <a:buChar char="-"/>
            </a:pPr>
            <a:endParaRPr lang="et-EE" dirty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95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A7258F12-2A97-D47F-6773-5D345402A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51213A-A143-4968-AF6E-BBE7BB81C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979" y="392565"/>
            <a:ext cx="10023021" cy="905556"/>
          </a:xfrm>
        </p:spPr>
        <p:txBody>
          <a:bodyPr>
            <a:noAutofit/>
          </a:bodyPr>
          <a:lstStyle/>
          <a:p>
            <a:pPr algn="l"/>
            <a:r>
              <a:rPr lang="et-EE" sz="4000" b="1" dirty="0">
                <a:solidFill>
                  <a:srgbClr val="C00000"/>
                </a:solidFill>
                <a:latin typeface="Helvetica" panose="020B0604020202030204" pitchFamily="34" charset="0"/>
              </a:rPr>
              <a:t>Patsientide pidev rahulolu-uuring  2025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40AA4C-2607-4060-8779-926174C2F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171" y="1436915"/>
            <a:ext cx="11017397" cy="5135336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t-EE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Periood: 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01.03 – 31.12.2025</a:t>
            </a:r>
          </a:p>
          <a:p>
            <a:pPr algn="l">
              <a:spcAft>
                <a:spcPts val="1200"/>
              </a:spcAft>
            </a:pPr>
            <a:r>
              <a:rPr lang="et-EE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Valim: 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Ambulatoorse ravi, kirurgia-, naiste- ja psühhiaatriakliiniku ambulatoorsete teenuste patsiendid. Arvesse lähevad ainult eriarstide ja -õdede esmased vastuvõtud. </a:t>
            </a:r>
          </a:p>
          <a:p>
            <a:pPr algn="l">
              <a:spcAft>
                <a:spcPts val="1200"/>
              </a:spcAft>
            </a:pPr>
            <a:r>
              <a:rPr lang="et-EE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Kanal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: E-kiri. Ainult need patsiendid, kes on andnud selleks nõusoleku.</a:t>
            </a:r>
          </a:p>
          <a:p>
            <a:pPr algn="l">
              <a:spcAft>
                <a:spcPts val="1200"/>
              </a:spcAft>
            </a:pPr>
            <a:r>
              <a:rPr lang="et-EE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Metoodika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: soovitusindeks, 11-palli hinnang (0-10); skaala -100 kuni 100.</a:t>
            </a:r>
          </a:p>
          <a:p>
            <a:pPr algn="l">
              <a:spcAft>
                <a:spcPts val="1200"/>
              </a:spcAft>
            </a:pPr>
            <a:r>
              <a:rPr lang="fi-FI" sz="1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Vastamise</a:t>
            </a:r>
            <a:r>
              <a:rPr lang="fi-FI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fi-FI" sz="1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määr</a:t>
            </a:r>
            <a:r>
              <a:rPr lang="et-EE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: </a:t>
            </a:r>
            <a:r>
              <a:rPr lang="fi-FI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31,8%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. </a:t>
            </a:r>
            <a:r>
              <a:rPr lang="fi-FI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5 644 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vastust </a:t>
            </a:r>
            <a:r>
              <a:rPr lang="fi-FI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17 776 </a:t>
            </a:r>
            <a:r>
              <a:rPr lang="fi-FI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ankee</a:t>
            </a:r>
            <a:r>
              <a:rPr lang="et-EE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dile</a:t>
            </a:r>
            <a:endParaRPr lang="et-EE" sz="1800" dirty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t-EE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Tulemus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: 31.12.2025 seisuga oli hinnang 80,54 (skaalal -100 kuni 100)</a:t>
            </a:r>
          </a:p>
          <a:p>
            <a:pPr algn="l">
              <a:spcAft>
                <a:spcPts val="1200"/>
              </a:spcAft>
            </a:pPr>
            <a:r>
              <a:rPr lang="et-EE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Edaspidi: 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Rahulolu-uuringuga jätkatakse ning plaan kaasata ka statsionaarse ravi patsiendid. </a:t>
            </a:r>
          </a:p>
          <a:p>
            <a:pPr algn="l">
              <a:spcAft>
                <a:spcPts val="1200"/>
              </a:spcAft>
            </a:pP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EELNEVATE AASTATE UURINGUD: 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  <a:hlinkClick r:id="rId3"/>
              </a:rPr>
              <a:t>https://www.viljandihaigla.ee/rahuloluuuringud/</a:t>
            </a:r>
            <a:r>
              <a:rPr lang="et-EE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30204" pitchFamily="34" charset="0"/>
              </a:rPr>
              <a:t> </a:t>
            </a:r>
          </a:p>
          <a:p>
            <a:pPr algn="l">
              <a:spcAft>
                <a:spcPts val="1200"/>
              </a:spcAft>
            </a:pPr>
            <a:endParaRPr lang="et-EE" sz="1800" dirty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737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7AA9396-22DB-84A8-D761-17C82A61A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9595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patsientidenoukoda@viljandihaigla.ee</a:t>
            </a:r>
            <a:endParaRPr lang="en-US" dirty="0"/>
          </a:p>
        </p:txBody>
      </p:sp>
      <p:pic>
        <p:nvPicPr>
          <p:cNvPr id="5" name="Sisu kohatäide 4">
            <a:extLst>
              <a:ext uri="{FF2B5EF4-FFF2-40B4-BE49-F238E27FC236}">
                <a16:creationId xmlns:a16="http://schemas.microsoft.com/office/drawing/2014/main" id="{7FA11BED-5E28-F763-E944-CCC690A16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35" y="1270000"/>
            <a:ext cx="11593730" cy="582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95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785484FFAD3594286FA7AC38D84BB60" ma:contentTypeVersion="13" ma:contentTypeDescription="Loo uus dokument" ma:contentTypeScope="" ma:versionID="cf5fb9037988e58510de88b202d07292">
  <xsd:schema xmlns:xsd="http://www.w3.org/2001/XMLSchema" xmlns:xs="http://www.w3.org/2001/XMLSchema" xmlns:p="http://schemas.microsoft.com/office/2006/metadata/properties" xmlns:ns2="dd1b4727-45c7-4b8c-8742-3002eb121f26" xmlns:ns3="962b9fd2-d579-4d15-b58c-b32f986f0885" targetNamespace="http://schemas.microsoft.com/office/2006/metadata/properties" ma:root="true" ma:fieldsID="189cd923f03884b4368e857313f79273" ns2:_="" ns3:_="">
    <xsd:import namespace="dd1b4727-45c7-4b8c-8742-3002eb121f26"/>
    <xsd:import namespace="962b9fd2-d579-4d15-b58c-b32f986f088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1b4727-45c7-4b8c-8742-3002eb121f2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11aa978-5c8d-4cf0-8e31-8d5b04cb01ec}" ma:internalName="TaxCatchAll" ma:showField="CatchAllData" ma:web="dd1b4727-45c7-4b8c-8742-3002eb121f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b9fd2-d579-4d15-b58c-b32f986f08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Pildisildid" ma:readOnly="false" ma:fieldId="{5cf76f15-5ced-4ddc-b409-7134ff3c332f}" ma:taxonomyMulti="true" ma:sspId="404344b3-341b-4eec-af54-9271274477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62b9fd2-d579-4d15-b58c-b32f986f0885">
      <Terms xmlns="http://schemas.microsoft.com/office/infopath/2007/PartnerControls"/>
    </lcf76f155ced4ddcb4097134ff3c332f>
    <TaxCatchAll xmlns="dd1b4727-45c7-4b8c-8742-3002eb121f26" xsi:nil="true"/>
  </documentManagement>
</p:properties>
</file>

<file path=customXml/itemProps1.xml><?xml version="1.0" encoding="utf-8"?>
<ds:datastoreItem xmlns:ds="http://schemas.openxmlformats.org/officeDocument/2006/customXml" ds:itemID="{5BEDF6EF-1DE2-4FC9-9544-1F6CC40981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1b4727-45c7-4b8c-8742-3002eb121f26"/>
    <ds:schemaRef ds:uri="962b9fd2-d579-4d15-b58c-b32f986f08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2C2A34-CC7E-494A-8B56-ECA902CEBD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763DB7-9EB5-48E0-99A9-1376D07997ED}">
  <ds:schemaRefs>
    <ds:schemaRef ds:uri="962b9fd2-d579-4d15-b58c-b32f986f0885"/>
    <ds:schemaRef ds:uri="dd1b4727-45c7-4b8c-8742-3002eb121f2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428</Words>
  <Application>Microsoft Office PowerPoint</Application>
  <PresentationFormat>Laiekraan</PresentationFormat>
  <Paragraphs>34</Paragraphs>
  <Slides>5</Slides>
  <Notes>1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Helvetica</vt:lpstr>
      <vt:lpstr>Office Theme</vt:lpstr>
      <vt:lpstr>Patsientide nõukojast</vt:lpstr>
      <vt:lpstr>Patsientide nõukoja koosseis ja rutiinid (1)</vt:lpstr>
      <vt:lpstr>Patsientide nõukoja uus koosseis ja rutiinid (2)</vt:lpstr>
      <vt:lpstr>Patsientide pidev rahulolu-uuring  2025 </vt:lpstr>
      <vt:lpstr>patsientidenoukoda@viljandihaigla.ee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Tõnno</dc:creator>
  <cp:lastModifiedBy>Juhan-Mart Salumäe</cp:lastModifiedBy>
  <cp:revision>25</cp:revision>
  <dcterms:created xsi:type="dcterms:W3CDTF">2018-08-29T11:23:21Z</dcterms:created>
  <dcterms:modified xsi:type="dcterms:W3CDTF">2026-04-23T12:31:56Z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0x010100E785484FFAD3594286FA7AC38D84BB60</vt:lpwstr>
  </property>
  <property fmtid="{D5CDD505-2E9C-101B-9397-08002B2CF9AE}" pid="3" name="MediaServiceImageTags">
    <vt:lpwstr/>
  </property>
</Properties>
</file>